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drawings/drawing2.xml" ContentType="application/vnd.openxmlformats-officedocument.drawingml.chartshape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03" r:id="rId2"/>
    <p:sldId id="265" r:id="rId3"/>
    <p:sldId id="305" r:id="rId4"/>
    <p:sldId id="306" r:id="rId5"/>
    <p:sldId id="307" r:id="rId6"/>
    <p:sldId id="321" r:id="rId7"/>
    <p:sldId id="308" r:id="rId8"/>
    <p:sldId id="309" r:id="rId9"/>
    <p:sldId id="310" r:id="rId10"/>
    <p:sldId id="311" r:id="rId11"/>
    <p:sldId id="312" r:id="rId12"/>
    <p:sldId id="315" r:id="rId13"/>
    <p:sldId id="313" r:id="rId14"/>
    <p:sldId id="327" r:id="rId15"/>
    <p:sldId id="322" r:id="rId16"/>
    <p:sldId id="323" r:id="rId17"/>
    <p:sldId id="324" r:id="rId18"/>
    <p:sldId id="286" r:id="rId19"/>
    <p:sldId id="328" r:id="rId20"/>
    <p:sldId id="325" r:id="rId21"/>
    <p:sldId id="326" r:id="rId22"/>
    <p:sldId id="329" r:id="rId23"/>
    <p:sldId id="289" r:id="rId24"/>
    <p:sldId id="294" r:id="rId25"/>
    <p:sldId id="29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510"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Baird\AppData\Roaming\Microsoft\Excel\CBI%20Analysis%202012%202013%202014%20(version%201).xlsb"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Baird\Desktop\RCCVolHistor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Baird\Desktop\PartnersCleanSTreamsCMs2016.csv"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Baird\Downloads\HRWC%20Volunteer%20Analysi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Baird\Documents\LeadGreen\Rivers\River%20Rally%2014\Status%20Reports%202013-2014.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Baird\Documents\LeadGreen\Rivers\River%20Rally%2014\Status%20Reports%202013-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Median Budget</c:v>
                </c:pt>
              </c:strCache>
            </c:strRef>
          </c:tx>
          <c:invertIfNegative val="0"/>
          <c:dLbls>
            <c:numFmt formatCode="_(&quot;$&quot;* #,##0_);_(&quot;$&quot;* \(#,##0\);_(&quot;$&quot;* &quot;-&quot;_);_(@_)" sourceLinked="0"/>
            <c:spPr>
              <a:noFill/>
              <a:ln>
                <a:noFill/>
              </a:ln>
              <a:effectLst/>
            </c:spPr>
            <c:txPr>
              <a:bodyPr/>
              <a:lstStyle/>
              <a:p>
                <a:pPr>
                  <a:defRPr sz="2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2003/4</c:v>
                </c:pt>
                <c:pt idx="1">
                  <c:v>2014/15</c:v>
                </c:pt>
              </c:strCache>
            </c:strRef>
          </c:cat>
          <c:val>
            <c:numRef>
              <c:f>Sheet1!$B$2:$B$3</c:f>
              <c:numCache>
                <c:formatCode>General</c:formatCode>
                <c:ptCount val="2"/>
                <c:pt idx="0">
                  <c:v>36000</c:v>
                </c:pt>
                <c:pt idx="1">
                  <c:v>288000</c:v>
                </c:pt>
              </c:numCache>
            </c:numRef>
          </c:val>
        </c:ser>
        <c:dLbls>
          <c:showLegendKey val="0"/>
          <c:showVal val="1"/>
          <c:showCatName val="0"/>
          <c:showSerName val="0"/>
          <c:showPercent val="0"/>
          <c:showBubbleSize val="0"/>
        </c:dLbls>
        <c:gapWidth val="150"/>
        <c:axId val="354233432"/>
        <c:axId val="354229904"/>
      </c:barChart>
      <c:catAx>
        <c:axId val="354233432"/>
        <c:scaling>
          <c:orientation val="minMax"/>
        </c:scaling>
        <c:delete val="0"/>
        <c:axPos val="b"/>
        <c:numFmt formatCode="General" sourceLinked="0"/>
        <c:majorTickMark val="out"/>
        <c:minorTickMark val="none"/>
        <c:tickLblPos val="nextTo"/>
        <c:txPr>
          <a:bodyPr/>
          <a:lstStyle/>
          <a:p>
            <a:pPr>
              <a:defRPr b="1"/>
            </a:pPr>
            <a:endParaRPr lang="en-US"/>
          </a:p>
        </c:txPr>
        <c:crossAx val="354229904"/>
        <c:crosses val="autoZero"/>
        <c:auto val="1"/>
        <c:lblAlgn val="ctr"/>
        <c:lblOffset val="100"/>
        <c:noMultiLvlLbl val="0"/>
      </c:catAx>
      <c:valAx>
        <c:axId val="354229904"/>
        <c:scaling>
          <c:orientation val="minMax"/>
        </c:scaling>
        <c:delete val="0"/>
        <c:axPos val="l"/>
        <c:majorGridlines/>
        <c:numFmt formatCode="_(* #,##0_);_(* \(#,##0\);_(* &quot;-&quot;_);_(@_)" sourceLinked="0"/>
        <c:majorTickMark val="out"/>
        <c:minorTickMark val="none"/>
        <c:tickLblPos val="nextTo"/>
        <c:txPr>
          <a:bodyPr/>
          <a:lstStyle/>
          <a:p>
            <a:pPr>
              <a:defRPr b="1"/>
            </a:pPr>
            <a:endParaRPr lang="en-US"/>
          </a:p>
        </c:txPr>
        <c:crossAx val="3542334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Median Budget</c:v>
                </c:pt>
              </c:strCache>
            </c:strRef>
          </c:tx>
          <c:spPr>
            <a:ln w="63500"/>
          </c:spPr>
          <c:marker>
            <c:symbol val="none"/>
          </c:marker>
          <c:dLbls>
            <c:numFmt formatCode="_(&quot;$&quot;* #,##0_);_(&quot;$&quot;* \(#,##0\);_(&quot;$&quot;* &quot;-&quot;_);_(@_)" sourceLinked="0"/>
            <c:spPr>
              <a:noFill/>
              <a:ln>
                <a:noFill/>
              </a:ln>
              <a:effectLst/>
            </c:spPr>
            <c:txPr>
              <a:bodyPr/>
              <a:lstStyle/>
              <a:p>
                <a:pPr>
                  <a:defRPr sz="2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2003/4</c:v>
                </c:pt>
                <c:pt idx="1">
                  <c:v>2013/14</c:v>
                </c:pt>
              </c:strCache>
            </c:strRef>
          </c:cat>
          <c:val>
            <c:numRef>
              <c:f>Sheet1!$B$2:$B$3</c:f>
              <c:numCache>
                <c:formatCode>General</c:formatCode>
                <c:ptCount val="2"/>
                <c:pt idx="0">
                  <c:v>36000</c:v>
                </c:pt>
                <c:pt idx="1">
                  <c:v>141000</c:v>
                </c:pt>
              </c:numCache>
            </c:numRef>
          </c:val>
          <c:smooth val="0"/>
        </c:ser>
        <c:dLbls>
          <c:showLegendKey val="0"/>
          <c:showVal val="1"/>
          <c:showCatName val="0"/>
          <c:showSerName val="0"/>
          <c:showPercent val="0"/>
          <c:showBubbleSize val="0"/>
        </c:dLbls>
        <c:marker val="1"/>
        <c:smooth val="0"/>
        <c:axId val="354231472"/>
        <c:axId val="354237352"/>
      </c:lineChart>
      <c:lineChart>
        <c:grouping val="standard"/>
        <c:varyColors val="0"/>
        <c:ser>
          <c:idx val="1"/>
          <c:order val="1"/>
          <c:tx>
            <c:strRef>
              <c:f>Sheet1!$C$1</c:f>
              <c:strCache>
                <c:ptCount val="1"/>
                <c:pt idx="0">
                  <c:v>Median Vol Ldrs</c:v>
                </c:pt>
              </c:strCache>
            </c:strRef>
          </c:tx>
          <c:spPr>
            <a:ln w="63500"/>
          </c:spPr>
          <c:marker>
            <c:symbol val="none"/>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2003/4</c:v>
                </c:pt>
                <c:pt idx="1">
                  <c:v>2013/14</c:v>
                </c:pt>
              </c:strCache>
            </c:strRef>
          </c:cat>
          <c:val>
            <c:numRef>
              <c:f>Sheet1!$C$2:$C$3</c:f>
              <c:numCache>
                <c:formatCode>General</c:formatCode>
                <c:ptCount val="2"/>
                <c:pt idx="0">
                  <c:v>8</c:v>
                </c:pt>
                <c:pt idx="1">
                  <c:v>5</c:v>
                </c:pt>
              </c:numCache>
            </c:numRef>
          </c:val>
          <c:smooth val="0"/>
        </c:ser>
        <c:dLbls>
          <c:showLegendKey val="0"/>
          <c:showVal val="0"/>
          <c:showCatName val="0"/>
          <c:showSerName val="0"/>
          <c:showPercent val="0"/>
          <c:showBubbleSize val="0"/>
        </c:dLbls>
        <c:marker val="1"/>
        <c:smooth val="0"/>
        <c:axId val="354230688"/>
        <c:axId val="354230296"/>
      </c:lineChart>
      <c:catAx>
        <c:axId val="354231472"/>
        <c:scaling>
          <c:orientation val="minMax"/>
        </c:scaling>
        <c:delete val="0"/>
        <c:axPos val="b"/>
        <c:numFmt formatCode="General" sourceLinked="0"/>
        <c:majorTickMark val="out"/>
        <c:minorTickMark val="none"/>
        <c:tickLblPos val="nextTo"/>
        <c:txPr>
          <a:bodyPr/>
          <a:lstStyle/>
          <a:p>
            <a:pPr>
              <a:defRPr b="1"/>
            </a:pPr>
            <a:endParaRPr lang="en-US"/>
          </a:p>
        </c:txPr>
        <c:crossAx val="354237352"/>
        <c:crosses val="autoZero"/>
        <c:auto val="1"/>
        <c:lblAlgn val="ctr"/>
        <c:lblOffset val="100"/>
        <c:noMultiLvlLbl val="0"/>
      </c:catAx>
      <c:valAx>
        <c:axId val="354237352"/>
        <c:scaling>
          <c:orientation val="minMax"/>
        </c:scaling>
        <c:delete val="0"/>
        <c:axPos val="l"/>
        <c:majorGridlines/>
        <c:numFmt formatCode="_(* #,##0_);_(* \(#,##0\);_(* &quot;-&quot;_);_(@_)" sourceLinked="0"/>
        <c:majorTickMark val="out"/>
        <c:minorTickMark val="none"/>
        <c:tickLblPos val="nextTo"/>
        <c:txPr>
          <a:bodyPr/>
          <a:lstStyle/>
          <a:p>
            <a:pPr>
              <a:defRPr b="1"/>
            </a:pPr>
            <a:endParaRPr lang="en-US"/>
          </a:p>
        </c:txPr>
        <c:crossAx val="354231472"/>
        <c:crosses val="autoZero"/>
        <c:crossBetween val="between"/>
      </c:valAx>
      <c:valAx>
        <c:axId val="354230296"/>
        <c:scaling>
          <c:orientation val="minMax"/>
        </c:scaling>
        <c:delete val="0"/>
        <c:axPos val="r"/>
        <c:numFmt formatCode="General" sourceLinked="1"/>
        <c:majorTickMark val="out"/>
        <c:minorTickMark val="none"/>
        <c:tickLblPos val="nextTo"/>
        <c:crossAx val="354230688"/>
        <c:crosses val="max"/>
        <c:crossBetween val="between"/>
      </c:valAx>
      <c:catAx>
        <c:axId val="354230688"/>
        <c:scaling>
          <c:orientation val="minMax"/>
        </c:scaling>
        <c:delete val="1"/>
        <c:axPos val="b"/>
        <c:numFmt formatCode="General" sourceLinked="1"/>
        <c:majorTickMark val="out"/>
        <c:minorTickMark val="none"/>
        <c:tickLblPos val="none"/>
        <c:crossAx val="354230296"/>
        <c:crosses val="autoZero"/>
        <c:auto val="1"/>
        <c:lblAlgn val="ctr"/>
        <c:lblOffset val="100"/>
        <c:noMultiLvlLbl val="0"/>
      </c:catAx>
    </c:plotArea>
    <c:plotVisOnly val="1"/>
    <c:dispBlanksAs val="zero"/>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invertIfNegative val="0"/>
          <c:dLbls>
            <c:spPr>
              <a:noFill/>
              <a:ln>
                <a:noFill/>
              </a:ln>
              <a:effectLst/>
            </c:spPr>
            <c:txPr>
              <a:bodyPr/>
              <a:lstStyle/>
              <a:p>
                <a:pPr>
                  <a:defRPr sz="20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'OD 2015'!$X$51:$X$54</c:f>
              <c:numCache>
                <c:formatCode>General</c:formatCode>
                <c:ptCount val="4"/>
                <c:pt idx="0">
                  <c:v>2012</c:v>
                </c:pt>
                <c:pt idx="1">
                  <c:v>2013</c:v>
                </c:pt>
                <c:pt idx="2">
                  <c:v>2014</c:v>
                </c:pt>
                <c:pt idx="3">
                  <c:v>2015</c:v>
                </c:pt>
              </c:numCache>
            </c:numRef>
          </c:cat>
          <c:val>
            <c:numRef>
              <c:f>'OD 2015'!$Y$51:$Y$54</c:f>
              <c:numCache>
                <c:formatCode>General</c:formatCode>
                <c:ptCount val="4"/>
                <c:pt idx="0">
                  <c:v>251</c:v>
                </c:pt>
                <c:pt idx="1">
                  <c:v>253</c:v>
                </c:pt>
                <c:pt idx="2">
                  <c:v>680</c:v>
                </c:pt>
                <c:pt idx="3">
                  <c:v>824</c:v>
                </c:pt>
              </c:numCache>
            </c:numRef>
          </c:val>
        </c:ser>
        <c:dLbls>
          <c:showLegendKey val="0"/>
          <c:showVal val="1"/>
          <c:showCatName val="0"/>
          <c:showSerName val="0"/>
          <c:showPercent val="0"/>
          <c:showBubbleSize val="0"/>
        </c:dLbls>
        <c:gapWidth val="150"/>
        <c:axId val="314877808"/>
        <c:axId val="314875848"/>
      </c:barChart>
      <c:catAx>
        <c:axId val="314877808"/>
        <c:scaling>
          <c:orientation val="minMax"/>
        </c:scaling>
        <c:delete val="0"/>
        <c:axPos val="b"/>
        <c:numFmt formatCode="General" sourceLinked="1"/>
        <c:majorTickMark val="out"/>
        <c:minorTickMark val="none"/>
        <c:tickLblPos val="nextTo"/>
        <c:txPr>
          <a:bodyPr/>
          <a:lstStyle/>
          <a:p>
            <a:pPr>
              <a:defRPr sz="1600" b="1"/>
            </a:pPr>
            <a:endParaRPr lang="en-US"/>
          </a:p>
        </c:txPr>
        <c:crossAx val="314875848"/>
        <c:crosses val="autoZero"/>
        <c:auto val="1"/>
        <c:lblAlgn val="ctr"/>
        <c:lblOffset val="100"/>
        <c:noMultiLvlLbl val="0"/>
      </c:catAx>
      <c:valAx>
        <c:axId val="314875848"/>
        <c:scaling>
          <c:orientation val="minMax"/>
        </c:scaling>
        <c:delete val="0"/>
        <c:axPos val="l"/>
        <c:majorGridlines/>
        <c:numFmt formatCode="General" sourceLinked="1"/>
        <c:majorTickMark val="out"/>
        <c:minorTickMark val="none"/>
        <c:tickLblPos val="nextTo"/>
        <c:txPr>
          <a:bodyPr/>
          <a:lstStyle/>
          <a:p>
            <a:pPr>
              <a:defRPr sz="1600" b="1"/>
            </a:pPr>
            <a:endParaRPr lang="en-US"/>
          </a:p>
        </c:txPr>
        <c:crossAx val="31487780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1"/>
          <c:order val="0"/>
          <c:yVal>
            <c:numRef>
              <c:f>RCCCampMembersVolPubEvents!$O$3:$O$13</c:f>
              <c:numCache>
                <c:formatCode>General</c:formatCode>
                <c:ptCount val="11"/>
                <c:pt idx="0">
                  <c:v>5764</c:v>
                </c:pt>
                <c:pt idx="1">
                  <c:v>1116</c:v>
                </c:pt>
                <c:pt idx="2">
                  <c:v>404</c:v>
                </c:pt>
                <c:pt idx="3">
                  <c:v>194</c:v>
                </c:pt>
                <c:pt idx="4">
                  <c:v>114</c:v>
                </c:pt>
                <c:pt idx="5">
                  <c:v>57</c:v>
                </c:pt>
                <c:pt idx="6">
                  <c:v>31</c:v>
                </c:pt>
                <c:pt idx="7">
                  <c:v>20</c:v>
                </c:pt>
                <c:pt idx="8">
                  <c:v>15</c:v>
                </c:pt>
                <c:pt idx="9">
                  <c:v>9</c:v>
                </c:pt>
                <c:pt idx="10">
                  <c:v>67</c:v>
                </c:pt>
              </c:numCache>
            </c:numRef>
          </c:yVal>
          <c:smooth val="1"/>
        </c:ser>
        <c:dLbls>
          <c:showLegendKey val="0"/>
          <c:showVal val="0"/>
          <c:showCatName val="0"/>
          <c:showSerName val="0"/>
          <c:showPercent val="0"/>
          <c:showBubbleSize val="0"/>
        </c:dLbls>
        <c:axId val="314876632"/>
        <c:axId val="314878200"/>
      </c:scatterChart>
      <c:valAx>
        <c:axId val="314876632"/>
        <c:scaling>
          <c:orientation val="minMax"/>
          <c:min val="1"/>
        </c:scaling>
        <c:delete val="0"/>
        <c:axPos val="b"/>
        <c:majorTickMark val="out"/>
        <c:minorTickMark val="none"/>
        <c:tickLblPos val="nextTo"/>
        <c:txPr>
          <a:bodyPr/>
          <a:lstStyle/>
          <a:p>
            <a:pPr>
              <a:defRPr sz="1600" b="1"/>
            </a:pPr>
            <a:endParaRPr lang="en-US"/>
          </a:p>
        </c:txPr>
        <c:crossAx val="314878200"/>
        <c:crosses val="autoZero"/>
        <c:crossBetween val="midCat"/>
      </c:valAx>
      <c:valAx>
        <c:axId val="314878200"/>
        <c:scaling>
          <c:orientation val="minMax"/>
        </c:scaling>
        <c:delete val="0"/>
        <c:axPos val="l"/>
        <c:majorGridlines/>
        <c:numFmt formatCode="General" sourceLinked="1"/>
        <c:majorTickMark val="out"/>
        <c:minorTickMark val="none"/>
        <c:tickLblPos val="nextTo"/>
        <c:txPr>
          <a:bodyPr/>
          <a:lstStyle/>
          <a:p>
            <a:pPr>
              <a:defRPr sz="1600" b="1"/>
            </a:pPr>
            <a:endParaRPr lang="en-US"/>
          </a:p>
        </c:txPr>
        <c:crossAx val="314876632"/>
        <c:crosses val="autoZero"/>
        <c:crossBetween val="midCat"/>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1"/>
          <c:order val="0"/>
          <c:yVal>
            <c:numRef>
              <c:f>PartnersCleanSTreamsCMs2016!$M$3:$M$14</c:f>
              <c:numCache>
                <c:formatCode>General</c:formatCode>
                <c:ptCount val="12"/>
                <c:pt idx="0">
                  <c:v>1290</c:v>
                </c:pt>
                <c:pt idx="1">
                  <c:v>397</c:v>
                </c:pt>
                <c:pt idx="2">
                  <c:v>88</c:v>
                </c:pt>
                <c:pt idx="3">
                  <c:v>26</c:v>
                </c:pt>
                <c:pt idx="4">
                  <c:v>8</c:v>
                </c:pt>
                <c:pt idx="5">
                  <c:v>6</c:v>
                </c:pt>
                <c:pt idx="6">
                  <c:v>3</c:v>
                </c:pt>
                <c:pt idx="7">
                  <c:v>1</c:v>
                </c:pt>
                <c:pt idx="8">
                  <c:v>1</c:v>
                </c:pt>
                <c:pt idx="9">
                  <c:v>1</c:v>
                </c:pt>
                <c:pt idx="10">
                  <c:v>1</c:v>
                </c:pt>
                <c:pt idx="11">
                  <c:v>1</c:v>
                </c:pt>
              </c:numCache>
            </c:numRef>
          </c:yVal>
          <c:smooth val="1"/>
        </c:ser>
        <c:dLbls>
          <c:showLegendKey val="0"/>
          <c:showVal val="0"/>
          <c:showCatName val="0"/>
          <c:showSerName val="0"/>
          <c:showPercent val="0"/>
          <c:showBubbleSize val="0"/>
        </c:dLbls>
        <c:axId val="314881336"/>
        <c:axId val="314879376"/>
      </c:scatterChart>
      <c:valAx>
        <c:axId val="314881336"/>
        <c:scaling>
          <c:orientation val="minMax"/>
          <c:max val="12"/>
          <c:min val="1"/>
        </c:scaling>
        <c:delete val="0"/>
        <c:axPos val="b"/>
        <c:majorTickMark val="out"/>
        <c:minorTickMark val="none"/>
        <c:tickLblPos val="nextTo"/>
        <c:txPr>
          <a:bodyPr/>
          <a:lstStyle/>
          <a:p>
            <a:pPr>
              <a:defRPr b="1"/>
            </a:pPr>
            <a:endParaRPr lang="en-US"/>
          </a:p>
        </c:txPr>
        <c:crossAx val="314879376"/>
        <c:crosses val="autoZero"/>
        <c:crossBetween val="midCat"/>
      </c:valAx>
      <c:valAx>
        <c:axId val="314879376"/>
        <c:scaling>
          <c:orientation val="minMax"/>
        </c:scaling>
        <c:delete val="0"/>
        <c:axPos val="l"/>
        <c:majorGridlines/>
        <c:numFmt formatCode="General" sourceLinked="1"/>
        <c:majorTickMark val="out"/>
        <c:minorTickMark val="none"/>
        <c:tickLblPos val="nextTo"/>
        <c:txPr>
          <a:bodyPr/>
          <a:lstStyle/>
          <a:p>
            <a:pPr>
              <a:defRPr b="1"/>
            </a:pPr>
            <a:endParaRPr lang="en-US"/>
          </a:p>
        </c:txPr>
        <c:crossAx val="314881336"/>
        <c:crosses val="autoZero"/>
        <c:crossBetween val="midCat"/>
      </c:valAx>
    </c:plotArea>
    <c:plotVisOnly val="1"/>
    <c:dispBlanksAs val="gap"/>
    <c:showDLblsOverMax val="0"/>
  </c:chart>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50800">
              <a:solidFill>
                <a:srgbClr val="FF0000"/>
              </a:solidFill>
            </a:ln>
          </c:spPr>
          <c:marker>
            <c:spPr>
              <a:solidFill>
                <a:srgbClr val="FF0000"/>
              </a:solidFill>
            </c:spPr>
          </c:marker>
          <c:xVal>
            <c:numRef>
              <c:f>'HRWC VolTasks'!$A$14:$A$85</c:f>
              <c:numCache>
                <c:formatCode>General</c:formatCode>
                <c:ptCount val="7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43</c:v>
                </c:pt>
                <c:pt idx="42">
                  <c:v>46</c:v>
                </c:pt>
                <c:pt idx="43">
                  <c:v>47</c:v>
                </c:pt>
                <c:pt idx="44">
                  <c:v>49</c:v>
                </c:pt>
                <c:pt idx="45">
                  <c:v>50</c:v>
                </c:pt>
                <c:pt idx="46">
                  <c:v>51</c:v>
                </c:pt>
                <c:pt idx="47">
                  <c:v>52</c:v>
                </c:pt>
                <c:pt idx="48">
                  <c:v>54</c:v>
                </c:pt>
                <c:pt idx="49">
                  <c:v>58</c:v>
                </c:pt>
                <c:pt idx="50">
                  <c:v>59</c:v>
                </c:pt>
                <c:pt idx="51">
                  <c:v>60</c:v>
                </c:pt>
                <c:pt idx="52">
                  <c:v>62</c:v>
                </c:pt>
                <c:pt idx="53">
                  <c:v>63</c:v>
                </c:pt>
                <c:pt idx="54">
                  <c:v>64</c:v>
                </c:pt>
                <c:pt idx="55">
                  <c:v>65</c:v>
                </c:pt>
                <c:pt idx="56">
                  <c:v>66</c:v>
                </c:pt>
                <c:pt idx="57">
                  <c:v>67</c:v>
                </c:pt>
                <c:pt idx="58">
                  <c:v>69</c:v>
                </c:pt>
                <c:pt idx="59">
                  <c:v>72</c:v>
                </c:pt>
                <c:pt idx="60">
                  <c:v>74</c:v>
                </c:pt>
                <c:pt idx="61">
                  <c:v>76</c:v>
                </c:pt>
                <c:pt idx="62">
                  <c:v>77</c:v>
                </c:pt>
                <c:pt idx="63">
                  <c:v>78</c:v>
                </c:pt>
                <c:pt idx="64">
                  <c:v>85</c:v>
                </c:pt>
                <c:pt idx="65">
                  <c:v>97</c:v>
                </c:pt>
                <c:pt idx="66">
                  <c:v>98</c:v>
                </c:pt>
                <c:pt idx="67">
                  <c:v>102</c:v>
                </c:pt>
                <c:pt idx="68">
                  <c:v>103</c:v>
                </c:pt>
                <c:pt idx="69">
                  <c:v>132</c:v>
                </c:pt>
                <c:pt idx="70">
                  <c:v>146</c:v>
                </c:pt>
                <c:pt idx="71">
                  <c:v>153</c:v>
                </c:pt>
              </c:numCache>
            </c:numRef>
          </c:xVal>
          <c:yVal>
            <c:numRef>
              <c:f>'HRWC VolTasks'!$H$14:$H$109</c:f>
              <c:numCache>
                <c:formatCode>General</c:formatCode>
                <c:ptCount val="96"/>
                <c:pt idx="0">
                  <c:v>2974</c:v>
                </c:pt>
                <c:pt idx="1">
                  <c:v>1556</c:v>
                </c:pt>
                <c:pt idx="2">
                  <c:v>1058</c:v>
                </c:pt>
                <c:pt idx="3">
                  <c:v>812</c:v>
                </c:pt>
                <c:pt idx="4">
                  <c:v>679</c:v>
                </c:pt>
                <c:pt idx="5">
                  <c:v>589</c:v>
                </c:pt>
                <c:pt idx="6">
                  <c:v>519</c:v>
                </c:pt>
                <c:pt idx="7">
                  <c:v>475</c:v>
                </c:pt>
                <c:pt idx="8">
                  <c:v>427</c:v>
                </c:pt>
                <c:pt idx="9">
                  <c:v>384</c:v>
                </c:pt>
                <c:pt idx="10">
                  <c:v>346</c:v>
                </c:pt>
                <c:pt idx="11">
                  <c:v>310</c:v>
                </c:pt>
                <c:pt idx="12">
                  <c:v>282</c:v>
                </c:pt>
                <c:pt idx="13">
                  <c:v>253</c:v>
                </c:pt>
                <c:pt idx="14">
                  <c:v>227</c:v>
                </c:pt>
                <c:pt idx="15">
                  <c:v>212</c:v>
                </c:pt>
                <c:pt idx="16">
                  <c:v>197</c:v>
                </c:pt>
                <c:pt idx="17">
                  <c:v>183</c:v>
                </c:pt>
                <c:pt idx="18">
                  <c:v>169</c:v>
                </c:pt>
                <c:pt idx="19">
                  <c:v>159</c:v>
                </c:pt>
                <c:pt idx="20">
                  <c:v>147</c:v>
                </c:pt>
                <c:pt idx="21">
                  <c:v>141</c:v>
                </c:pt>
                <c:pt idx="22">
                  <c:v>129</c:v>
                </c:pt>
                <c:pt idx="23">
                  <c:v>121</c:v>
                </c:pt>
                <c:pt idx="24">
                  <c:v>115</c:v>
                </c:pt>
                <c:pt idx="25">
                  <c:v>109</c:v>
                </c:pt>
                <c:pt idx="26">
                  <c:v>104</c:v>
                </c:pt>
                <c:pt idx="27">
                  <c:v>101</c:v>
                </c:pt>
                <c:pt idx="28">
                  <c:v>96</c:v>
                </c:pt>
                <c:pt idx="29">
                  <c:v>94</c:v>
                </c:pt>
                <c:pt idx="30">
                  <c:v>90</c:v>
                </c:pt>
                <c:pt idx="31">
                  <c:v>88</c:v>
                </c:pt>
                <c:pt idx="32">
                  <c:v>87</c:v>
                </c:pt>
                <c:pt idx="33">
                  <c:v>85</c:v>
                </c:pt>
                <c:pt idx="34">
                  <c:v>79</c:v>
                </c:pt>
                <c:pt idx="35">
                  <c:v>75</c:v>
                </c:pt>
                <c:pt idx="36">
                  <c:v>71</c:v>
                </c:pt>
                <c:pt idx="37">
                  <c:v>67</c:v>
                </c:pt>
                <c:pt idx="38">
                  <c:v>64</c:v>
                </c:pt>
                <c:pt idx="39">
                  <c:v>59</c:v>
                </c:pt>
                <c:pt idx="40">
                  <c:v>51</c:v>
                </c:pt>
                <c:pt idx="41">
                  <c:v>49</c:v>
                </c:pt>
                <c:pt idx="42">
                  <c:v>44</c:v>
                </c:pt>
                <c:pt idx="43">
                  <c:v>42</c:v>
                </c:pt>
                <c:pt idx="44">
                  <c:v>40</c:v>
                </c:pt>
                <c:pt idx="45">
                  <c:v>39</c:v>
                </c:pt>
                <c:pt idx="46">
                  <c:v>37</c:v>
                </c:pt>
                <c:pt idx="47">
                  <c:v>35</c:v>
                </c:pt>
                <c:pt idx="48">
                  <c:v>31</c:v>
                </c:pt>
                <c:pt idx="49">
                  <c:v>29</c:v>
                </c:pt>
                <c:pt idx="50">
                  <c:v>27</c:v>
                </c:pt>
                <c:pt idx="51">
                  <c:v>25</c:v>
                </c:pt>
                <c:pt idx="52">
                  <c:v>24</c:v>
                </c:pt>
                <c:pt idx="53">
                  <c:v>21</c:v>
                </c:pt>
                <c:pt idx="54">
                  <c:v>19</c:v>
                </c:pt>
                <c:pt idx="55">
                  <c:v>18</c:v>
                </c:pt>
                <c:pt idx="56">
                  <c:v>17</c:v>
                </c:pt>
                <c:pt idx="57">
                  <c:v>16</c:v>
                </c:pt>
                <c:pt idx="58">
                  <c:v>15</c:v>
                </c:pt>
                <c:pt idx="59">
                  <c:v>14</c:v>
                </c:pt>
                <c:pt idx="60">
                  <c:v>13</c:v>
                </c:pt>
                <c:pt idx="61">
                  <c:v>12</c:v>
                </c:pt>
                <c:pt idx="62">
                  <c:v>11</c:v>
                </c:pt>
                <c:pt idx="63">
                  <c:v>10</c:v>
                </c:pt>
                <c:pt idx="64">
                  <c:v>9</c:v>
                </c:pt>
                <c:pt idx="65">
                  <c:v>8</c:v>
                </c:pt>
                <c:pt idx="66">
                  <c:v>7</c:v>
                </c:pt>
                <c:pt idx="67">
                  <c:v>5</c:v>
                </c:pt>
                <c:pt idx="68">
                  <c:v>4</c:v>
                </c:pt>
                <c:pt idx="69">
                  <c:v>3</c:v>
                </c:pt>
                <c:pt idx="70">
                  <c:v>2</c:v>
                </c:pt>
                <c:pt idx="71">
                  <c:v>1</c:v>
                </c:pt>
                <c:pt idx="73">
                  <c:v>14411</c:v>
                </c:pt>
                <c:pt idx="74">
                  <c:v>0</c:v>
                </c:pt>
              </c:numCache>
            </c:numRef>
          </c:yVal>
          <c:smooth val="1"/>
        </c:ser>
        <c:dLbls>
          <c:showLegendKey val="0"/>
          <c:showVal val="0"/>
          <c:showCatName val="0"/>
          <c:showSerName val="0"/>
          <c:showPercent val="0"/>
          <c:showBubbleSize val="0"/>
        </c:dLbls>
        <c:axId val="314881728"/>
        <c:axId val="314882120"/>
      </c:scatterChart>
      <c:valAx>
        <c:axId val="314881728"/>
        <c:scaling>
          <c:orientation val="minMax"/>
          <c:max val="12"/>
          <c:min val="1"/>
        </c:scaling>
        <c:delete val="0"/>
        <c:axPos val="b"/>
        <c:numFmt formatCode="General" sourceLinked="1"/>
        <c:majorTickMark val="out"/>
        <c:minorTickMark val="none"/>
        <c:tickLblPos val="nextTo"/>
        <c:txPr>
          <a:bodyPr/>
          <a:lstStyle/>
          <a:p>
            <a:pPr>
              <a:defRPr sz="1600" b="1"/>
            </a:pPr>
            <a:endParaRPr lang="en-US"/>
          </a:p>
        </c:txPr>
        <c:crossAx val="314882120"/>
        <c:crosses val="autoZero"/>
        <c:crossBetween val="midCat"/>
      </c:valAx>
      <c:valAx>
        <c:axId val="314882120"/>
        <c:scaling>
          <c:orientation val="minMax"/>
          <c:max val="3000"/>
        </c:scaling>
        <c:delete val="0"/>
        <c:axPos val="l"/>
        <c:majorGridlines/>
        <c:numFmt formatCode="General" sourceLinked="1"/>
        <c:majorTickMark val="out"/>
        <c:minorTickMark val="none"/>
        <c:tickLblPos val="nextTo"/>
        <c:txPr>
          <a:bodyPr/>
          <a:lstStyle/>
          <a:p>
            <a:pPr>
              <a:defRPr sz="1600"/>
            </a:pPr>
            <a:endParaRPr lang="en-US"/>
          </a:p>
        </c:txPr>
        <c:crossAx val="314881728"/>
        <c:crosses val="autoZero"/>
        <c:crossBetween val="midCat"/>
      </c:valAx>
    </c:plotArea>
    <c:plotVisOnly val="1"/>
    <c:dispBlanksAs val="gap"/>
    <c:showDLblsOverMax val="0"/>
  </c:chart>
  <c:txPr>
    <a:bodyPr/>
    <a:lstStyle/>
    <a:p>
      <a:pPr>
        <a:defRPr sz="1400" b="1"/>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'Strat Plan'!$AE$23</c:f>
              <c:strCache>
                <c:ptCount val="1"/>
                <c:pt idx="0">
                  <c:v>without strategic plan</c:v>
                </c:pt>
              </c:strCache>
            </c:strRef>
          </c:tx>
          <c:invertIfNegative val="0"/>
          <c:cat>
            <c:strRef>
              <c:f>'Strat Plan'!$AF$22:$AI$22</c:f>
              <c:strCache>
                <c:ptCount val="4"/>
                <c:pt idx="0">
                  <c:v>Nr_constituents_acted</c:v>
                </c:pt>
                <c:pt idx="1">
                  <c:v>Nr_Participants</c:v>
                </c:pt>
                <c:pt idx="2">
                  <c:v>Number of Donors</c:v>
                </c:pt>
                <c:pt idx="3">
                  <c:v>Number of Members</c:v>
                </c:pt>
              </c:strCache>
            </c:strRef>
          </c:cat>
          <c:val>
            <c:numRef>
              <c:f>'Strat Plan'!$AF$23:$AI$23</c:f>
              <c:numCache>
                <c:formatCode>_(* #,##0.00_);_(* \(#,##0.00\);_(* "-"??_);_(@_)</c:formatCode>
                <c:ptCount val="4"/>
                <c:pt idx="0">
                  <c:v>34.217391304347828</c:v>
                </c:pt>
                <c:pt idx="1">
                  <c:v>247.04347826086939</c:v>
                </c:pt>
                <c:pt idx="2">
                  <c:v>169.02173913043504</c:v>
                </c:pt>
                <c:pt idx="3">
                  <c:v>127.69565217391305</c:v>
                </c:pt>
              </c:numCache>
            </c:numRef>
          </c:val>
        </c:ser>
        <c:ser>
          <c:idx val="1"/>
          <c:order val="1"/>
          <c:tx>
            <c:strRef>
              <c:f>'Strat Plan'!$AE$24</c:f>
              <c:strCache>
                <c:ptCount val="1"/>
                <c:pt idx="0">
                  <c:v>with strategic plan</c:v>
                </c:pt>
              </c:strCache>
            </c:strRef>
          </c:tx>
          <c:invertIfNegative val="0"/>
          <c:cat>
            <c:strRef>
              <c:f>'Strat Plan'!$AF$22:$AI$22</c:f>
              <c:strCache>
                <c:ptCount val="4"/>
                <c:pt idx="0">
                  <c:v>Nr_constituents_acted</c:v>
                </c:pt>
                <c:pt idx="1">
                  <c:v>Nr_Participants</c:v>
                </c:pt>
                <c:pt idx="2">
                  <c:v>Number of Donors</c:v>
                </c:pt>
                <c:pt idx="3">
                  <c:v>Number of Members</c:v>
                </c:pt>
              </c:strCache>
            </c:strRef>
          </c:cat>
          <c:val>
            <c:numRef>
              <c:f>'Strat Plan'!$AF$24:$AI$24</c:f>
              <c:numCache>
                <c:formatCode>_(* #,##0.00_);_(* \(#,##0.00\);_(* "-"??_);_(@_)</c:formatCode>
                <c:ptCount val="4"/>
                <c:pt idx="0">
                  <c:v>136.43548387096774</c:v>
                </c:pt>
                <c:pt idx="1">
                  <c:v>451.62903225806429</c:v>
                </c:pt>
                <c:pt idx="2">
                  <c:v>325.95161290322545</c:v>
                </c:pt>
                <c:pt idx="3">
                  <c:v>189.75806451612902</c:v>
                </c:pt>
              </c:numCache>
            </c:numRef>
          </c:val>
        </c:ser>
        <c:dLbls>
          <c:showLegendKey val="0"/>
          <c:showVal val="0"/>
          <c:showCatName val="0"/>
          <c:showSerName val="0"/>
          <c:showPercent val="0"/>
          <c:showBubbleSize val="0"/>
        </c:dLbls>
        <c:gapWidth val="150"/>
        <c:axId val="314883296"/>
        <c:axId val="314880160"/>
      </c:barChart>
      <c:catAx>
        <c:axId val="314883296"/>
        <c:scaling>
          <c:orientation val="minMax"/>
        </c:scaling>
        <c:delete val="0"/>
        <c:axPos val="b"/>
        <c:numFmt formatCode="General" sourceLinked="0"/>
        <c:majorTickMark val="out"/>
        <c:minorTickMark val="none"/>
        <c:tickLblPos val="nextTo"/>
        <c:txPr>
          <a:bodyPr/>
          <a:lstStyle/>
          <a:p>
            <a:pPr>
              <a:defRPr sz="1600" b="1"/>
            </a:pPr>
            <a:endParaRPr lang="en-US"/>
          </a:p>
        </c:txPr>
        <c:crossAx val="314880160"/>
        <c:crosses val="autoZero"/>
        <c:auto val="1"/>
        <c:lblAlgn val="ctr"/>
        <c:lblOffset val="100"/>
        <c:noMultiLvlLbl val="0"/>
      </c:catAx>
      <c:valAx>
        <c:axId val="314880160"/>
        <c:scaling>
          <c:orientation val="minMax"/>
        </c:scaling>
        <c:delete val="0"/>
        <c:axPos val="l"/>
        <c:majorGridlines/>
        <c:numFmt formatCode="_(* #,##0_);_(* \(#,##0\);_(* &quot;-&quot;_);_(@_)" sourceLinked="0"/>
        <c:majorTickMark val="out"/>
        <c:minorTickMark val="none"/>
        <c:tickLblPos val="nextTo"/>
        <c:txPr>
          <a:bodyPr/>
          <a:lstStyle/>
          <a:p>
            <a:pPr>
              <a:defRPr sz="1600" b="1"/>
            </a:pPr>
            <a:endParaRPr lang="en-US"/>
          </a:p>
        </c:txPr>
        <c:crossAx val="314883296"/>
        <c:crosses val="autoZero"/>
        <c:crossBetween val="between"/>
      </c:valAx>
    </c:plotArea>
    <c:legend>
      <c:legendPos val="r"/>
      <c:layout/>
      <c:overlay val="0"/>
      <c:txPr>
        <a:bodyPr/>
        <a:lstStyle/>
        <a:p>
          <a:pPr>
            <a:defRPr sz="1600" b="1"/>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dirty="0" smtClean="0"/>
              <a:t>Tracking: Growth </a:t>
            </a:r>
            <a:r>
              <a:rPr lang="en-US" sz="3600" dirty="0"/>
              <a:t>in Individual Giving for Organizations with Data ... </a:t>
            </a:r>
          </a:p>
        </c:rich>
      </c:tx>
      <c:layout/>
      <c:overlay val="0"/>
    </c:title>
    <c:autoTitleDeleted val="0"/>
    <c:plotArea>
      <c:layout/>
      <c:barChart>
        <c:barDir val="col"/>
        <c:grouping val="clustered"/>
        <c:varyColors val="0"/>
        <c:ser>
          <c:idx val="0"/>
          <c:order val="0"/>
          <c:invertIfNegative val="0"/>
          <c:dLbls>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Database!$T$30:$T$33</c:f>
              <c:strCache>
                <c:ptCount val="4"/>
                <c:pt idx="0">
                  <c:v>… in written lists</c:v>
                </c:pt>
                <c:pt idx="1">
                  <c:v>… in spreadsheets</c:v>
                </c:pt>
                <c:pt idx="2">
                  <c:v>… in multiple databases and spreadsheets</c:v>
                </c:pt>
                <c:pt idx="3">
                  <c:v>… in a single database we all share</c:v>
                </c:pt>
              </c:strCache>
            </c:strRef>
          </c:cat>
          <c:val>
            <c:numRef>
              <c:f>Database!$U$30:$U$33</c:f>
              <c:numCache>
                <c:formatCode>0%</c:formatCode>
                <c:ptCount val="4"/>
                <c:pt idx="0">
                  <c:v>-0.94384043193691869</c:v>
                </c:pt>
                <c:pt idx="1">
                  <c:v>0.37552772645846688</c:v>
                </c:pt>
                <c:pt idx="2">
                  <c:v>0.47013759645007225</c:v>
                </c:pt>
                <c:pt idx="3">
                  <c:v>0.98379710706501133</c:v>
                </c:pt>
              </c:numCache>
            </c:numRef>
          </c:val>
        </c:ser>
        <c:dLbls>
          <c:showLegendKey val="0"/>
          <c:showVal val="1"/>
          <c:showCatName val="0"/>
          <c:showSerName val="0"/>
          <c:showPercent val="0"/>
          <c:showBubbleSize val="0"/>
        </c:dLbls>
        <c:gapWidth val="150"/>
        <c:overlap val="-25"/>
        <c:axId val="314880944"/>
        <c:axId val="314877024"/>
      </c:barChart>
      <c:catAx>
        <c:axId val="314880944"/>
        <c:scaling>
          <c:orientation val="minMax"/>
        </c:scaling>
        <c:delete val="0"/>
        <c:axPos val="b"/>
        <c:numFmt formatCode="General" sourceLinked="0"/>
        <c:majorTickMark val="none"/>
        <c:minorTickMark val="none"/>
        <c:tickLblPos val="nextTo"/>
        <c:txPr>
          <a:bodyPr/>
          <a:lstStyle/>
          <a:p>
            <a:pPr>
              <a:defRPr sz="1800" b="1"/>
            </a:pPr>
            <a:endParaRPr lang="en-US"/>
          </a:p>
        </c:txPr>
        <c:crossAx val="314877024"/>
        <c:crosses val="autoZero"/>
        <c:auto val="1"/>
        <c:lblAlgn val="ctr"/>
        <c:lblOffset val="100"/>
        <c:noMultiLvlLbl val="0"/>
      </c:catAx>
      <c:valAx>
        <c:axId val="314877024"/>
        <c:scaling>
          <c:orientation val="minMax"/>
        </c:scaling>
        <c:delete val="1"/>
        <c:axPos val="l"/>
        <c:numFmt formatCode="0%" sourceLinked="1"/>
        <c:majorTickMark val="out"/>
        <c:minorTickMark val="none"/>
        <c:tickLblPos val="none"/>
        <c:crossAx val="314880944"/>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0.50926</cdr:x>
      <cdr:y>0</cdr:y>
    </cdr:from>
    <cdr:to>
      <cdr:x>0.67593</cdr:x>
      <cdr:y>0.15153</cdr:y>
    </cdr:to>
    <cdr:sp macro="" textlink="">
      <cdr:nvSpPr>
        <cdr:cNvPr id="2" name="Line Callout 1 1"/>
        <cdr:cNvSpPr/>
      </cdr:nvSpPr>
      <cdr:spPr>
        <a:xfrm xmlns:a="http://schemas.openxmlformats.org/drawingml/2006/main">
          <a:off x="4191000" y="0"/>
          <a:ext cx="1371600" cy="685800"/>
        </a:xfrm>
        <a:prstGeom xmlns:a="http://schemas.openxmlformats.org/drawingml/2006/main" prst="borderCallout1">
          <a:avLst>
            <a:gd name="adj1" fmla="val 18750"/>
            <a:gd name="adj2" fmla="val -8333"/>
            <a:gd name="adj3" fmla="val 103017"/>
            <a:gd name="adj4" fmla="val -66368"/>
          </a:avLst>
        </a:prstGeom>
        <a:solidFill xmlns:a="http://schemas.openxmlformats.org/drawingml/2006/main">
          <a:srgbClr val="C00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800" b="1" dirty="0" smtClean="0"/>
            <a:t>Volunteer Leaders</a:t>
          </a:r>
          <a:endParaRPr lang="en-US" sz="1800" b="1" dirty="0"/>
        </a:p>
      </cdr:txBody>
    </cdr:sp>
  </cdr:relSizeAnchor>
  <cdr:relSizeAnchor xmlns:cdr="http://schemas.openxmlformats.org/drawingml/2006/chartDrawing">
    <cdr:from>
      <cdr:x>0.56481</cdr:x>
      <cdr:y>0.6061</cdr:y>
    </cdr:from>
    <cdr:to>
      <cdr:x>0.69444</cdr:x>
      <cdr:y>0.70712</cdr:y>
    </cdr:to>
    <cdr:sp macro="" textlink="">
      <cdr:nvSpPr>
        <cdr:cNvPr id="3" name="Line Callout 1 2"/>
        <cdr:cNvSpPr/>
      </cdr:nvSpPr>
      <cdr:spPr>
        <a:xfrm xmlns:a="http://schemas.openxmlformats.org/drawingml/2006/main">
          <a:off x="4648200" y="2743200"/>
          <a:ext cx="1066800" cy="457200"/>
        </a:xfrm>
        <a:prstGeom xmlns:a="http://schemas.openxmlformats.org/drawingml/2006/main" prst="borderCallout1">
          <a:avLst>
            <a:gd name="adj1" fmla="val 18750"/>
            <a:gd name="adj2" fmla="val -8333"/>
            <a:gd name="adj3" fmla="val -75570"/>
            <a:gd name="adj4" fmla="val -60536"/>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800" b="1" dirty="0" smtClean="0"/>
            <a:t>Budget</a:t>
          </a:r>
          <a:endParaRPr lang="en-US" sz="18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0.01875</cdr:x>
      <cdr:y>0.89583</cdr:y>
    </cdr:from>
    <cdr:to>
      <cdr:x>0.92083</cdr:x>
      <cdr:y>0.98264</cdr:y>
    </cdr:to>
    <cdr:sp macro="" textlink="">
      <cdr:nvSpPr>
        <cdr:cNvPr id="2" name="TextBox 1"/>
        <cdr:cNvSpPr txBox="1"/>
      </cdr:nvSpPr>
      <cdr:spPr>
        <a:xfrm xmlns:a="http://schemas.openxmlformats.org/drawingml/2006/main">
          <a:off x="85725" y="2457449"/>
          <a:ext cx="4124325"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i="1" dirty="0"/>
            <a:t>For matched status reports with &gt; 1000 days between them.</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DA8BF9-ED77-4692-BEC8-7F978CFF64C4}" type="datetimeFigureOut">
              <a:rPr lang="en-US" smtClean="0"/>
              <a:pPr/>
              <a:t>10/14/2019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C9C9DD-92F0-437E-9E13-DB9E226A5AAB}" type="slidenum">
              <a:rPr lang="en-US" smtClean="0"/>
              <a:pPr/>
              <a:t>‹#›</a:t>
            </a:fld>
            <a:endParaRPr lang="en-US"/>
          </a:p>
        </p:txBody>
      </p:sp>
    </p:spTree>
    <p:extLst>
      <p:ext uri="{BB962C8B-B14F-4D97-AF65-F5344CB8AC3E}">
        <p14:creationId xmlns:p14="http://schemas.microsoft.com/office/powerpoint/2010/main" val="278277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handsonnetwork.org/files/resources/volunteer_leader_needs_assessment_worksheet_28229.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20750" eaLnBrk="0" hangingPunct="0">
              <a:defRPr>
                <a:solidFill>
                  <a:schemeClr val="tx1"/>
                </a:solidFill>
                <a:latin typeface="Arial" pitchFamily="34" charset="0"/>
              </a:defRPr>
            </a:lvl1pPr>
            <a:lvl2pPr marL="742950" indent="-285750" defTabSz="920750" eaLnBrk="0" hangingPunct="0">
              <a:defRPr>
                <a:solidFill>
                  <a:schemeClr val="tx1"/>
                </a:solidFill>
                <a:latin typeface="Arial" pitchFamily="34" charset="0"/>
              </a:defRPr>
            </a:lvl2pPr>
            <a:lvl3pPr marL="1143000" indent="-228600" defTabSz="920750" eaLnBrk="0" hangingPunct="0">
              <a:defRPr>
                <a:solidFill>
                  <a:schemeClr val="tx1"/>
                </a:solidFill>
                <a:latin typeface="Arial" pitchFamily="34" charset="0"/>
              </a:defRPr>
            </a:lvl3pPr>
            <a:lvl4pPr marL="1600200" indent="-228600" defTabSz="920750" eaLnBrk="0" hangingPunct="0">
              <a:defRPr>
                <a:solidFill>
                  <a:schemeClr val="tx1"/>
                </a:solidFill>
                <a:latin typeface="Arial" pitchFamily="34" charset="0"/>
              </a:defRPr>
            </a:lvl4pPr>
            <a:lvl5pPr marL="2057400" indent="-228600" defTabSz="920750" eaLnBrk="0" hangingPunct="0">
              <a:defRPr>
                <a:solidFill>
                  <a:schemeClr val="tx1"/>
                </a:solidFill>
                <a:latin typeface="Arial" pitchFamily="34" charset="0"/>
              </a:defRPr>
            </a:lvl5pPr>
            <a:lvl6pPr marL="2514600" indent="-228600" defTabSz="920750" eaLnBrk="0" fontAlgn="base" hangingPunct="0">
              <a:spcBef>
                <a:spcPct val="0"/>
              </a:spcBef>
              <a:spcAft>
                <a:spcPct val="0"/>
              </a:spcAft>
              <a:defRPr>
                <a:solidFill>
                  <a:schemeClr val="tx1"/>
                </a:solidFill>
                <a:latin typeface="Arial" pitchFamily="34" charset="0"/>
              </a:defRPr>
            </a:lvl6pPr>
            <a:lvl7pPr marL="2971800" indent="-228600" defTabSz="920750" eaLnBrk="0" fontAlgn="base" hangingPunct="0">
              <a:spcBef>
                <a:spcPct val="0"/>
              </a:spcBef>
              <a:spcAft>
                <a:spcPct val="0"/>
              </a:spcAft>
              <a:defRPr>
                <a:solidFill>
                  <a:schemeClr val="tx1"/>
                </a:solidFill>
                <a:latin typeface="Arial" pitchFamily="34" charset="0"/>
              </a:defRPr>
            </a:lvl7pPr>
            <a:lvl8pPr marL="3429000" indent="-228600" defTabSz="920750" eaLnBrk="0" fontAlgn="base" hangingPunct="0">
              <a:spcBef>
                <a:spcPct val="0"/>
              </a:spcBef>
              <a:spcAft>
                <a:spcPct val="0"/>
              </a:spcAft>
              <a:defRPr>
                <a:solidFill>
                  <a:schemeClr val="tx1"/>
                </a:solidFill>
                <a:latin typeface="Arial" pitchFamily="34" charset="0"/>
              </a:defRPr>
            </a:lvl8pPr>
            <a:lvl9pPr marL="3886200" indent="-228600" defTabSz="920750" eaLnBrk="0" fontAlgn="base" hangingPunct="0">
              <a:spcBef>
                <a:spcPct val="0"/>
              </a:spcBef>
              <a:spcAft>
                <a:spcPct val="0"/>
              </a:spcAft>
              <a:defRPr>
                <a:solidFill>
                  <a:schemeClr val="tx1"/>
                </a:solidFill>
                <a:latin typeface="Arial" pitchFamily="34" charset="0"/>
              </a:defRPr>
            </a:lvl9pPr>
          </a:lstStyle>
          <a:p>
            <a:pPr eaLnBrk="1" hangingPunct="1"/>
            <a:fld id="{1842C7E5-A3B6-4F4E-89AC-00ADE2857943}" type="slidenum">
              <a:rPr lang="en-US" smtClean="0"/>
              <a:pPr eaLnBrk="1" hangingPunct="1"/>
              <a:t>1</a:t>
            </a:fld>
            <a:endParaRPr lang="en-US" smtClean="0"/>
          </a:p>
        </p:txBody>
      </p:sp>
      <p:sp>
        <p:nvSpPr>
          <p:cNvPr id="31747" name="Rectangle 2"/>
          <p:cNvSpPr>
            <a:spLocks noGrp="1" noRot="1" noChangeAspect="1" noChangeArrowheads="1" noTextEdit="1"/>
          </p:cNvSpPr>
          <p:nvPr>
            <p:ph type="sldImg"/>
          </p:nvPr>
        </p:nvSpPr>
        <p:spPr>
          <a:xfrm>
            <a:off x="1144588" y="685800"/>
            <a:ext cx="4572000" cy="3429000"/>
          </a:xfrm>
          <a:ln/>
        </p:spPr>
      </p:sp>
      <p:sp>
        <p:nvSpPr>
          <p:cNvPr id="31748" name="Rectangle 3"/>
          <p:cNvSpPr>
            <a:spLocks noGrp="1" noChangeArrowheads="1"/>
          </p:cNvSpPr>
          <p:nvPr>
            <p:ph type="body" idx="1"/>
          </p:nvPr>
        </p:nvSpPr>
        <p:spPr>
          <a:noFill/>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2829509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 we don't log in hours per person. Just keep an aggregate number of volunteer hours.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This is new, and very interesting data! I'm guessing it's 2015 since our total number of volunteers looks about right.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Gut reaction - yes, we have repeat volunteers but in small numbers. Some of those 88 volunteers might be some of our lead volunteers (Andrea Beard might be one or Cherie or myself), although those key leaders don't always register. We have also made a more concerted effort to reach out directly to past volunteers (based on the campaigns and emailing them directly and through our e-news &amp; social media too).</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Thanks,</a:t>
            </a:r>
          </a:p>
          <a:p>
            <a:r>
              <a:rPr lang="en-US" sz="1200" kern="1200" dirty="0" smtClean="0">
                <a:solidFill>
                  <a:schemeClr val="tx1"/>
                </a:solidFill>
                <a:latin typeface="+mn-lt"/>
                <a:ea typeface="+mn-ea"/>
                <a:cs typeface="+mn-cs"/>
              </a:rPr>
              <a:t>Kris</a:t>
            </a:r>
          </a:p>
        </p:txBody>
      </p:sp>
      <p:sp>
        <p:nvSpPr>
          <p:cNvPr id="4" name="Slide Number Placeholder 3"/>
          <p:cNvSpPr>
            <a:spLocks noGrp="1"/>
          </p:cNvSpPr>
          <p:nvPr>
            <p:ph type="sldNum" sz="quarter" idx="10"/>
          </p:nvPr>
        </p:nvSpPr>
        <p:spPr/>
        <p:txBody>
          <a:bodyPr/>
          <a:lstStyle/>
          <a:p>
            <a:fld id="{D72AAD19-3667-4CAD-AFCB-FE0AA0D300A2}" type="slidenum">
              <a:rPr lang="en-US" smtClean="0"/>
              <a:pPr/>
              <a:t>16</a:t>
            </a:fld>
            <a:endParaRPr lang="en-US"/>
          </a:p>
        </p:txBody>
      </p:sp>
    </p:spTree>
    <p:extLst>
      <p:ext uri="{BB962C8B-B14F-4D97-AF65-F5344CB8AC3E}">
        <p14:creationId xmlns:p14="http://schemas.microsoft.com/office/powerpoint/2010/main" val="1878343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Revised</a:t>
            </a:r>
            <a:r>
              <a:rPr lang="en-US" sz="1200" kern="1200" baseline="0" dirty="0" smtClean="0">
                <a:solidFill>
                  <a:schemeClr val="tx1"/>
                </a:solidFill>
                <a:latin typeface="+mn-lt"/>
                <a:ea typeface="+mn-ea"/>
                <a:cs typeface="+mn-cs"/>
              </a:rPr>
              <a:t> to consider only primary contributors, instead of just accounts, as the previous two slides.  So this is slightly more conservative.</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72AAD19-3667-4CAD-AFCB-FE0AA0D300A2}" type="slidenum">
              <a:rPr lang="en-US" smtClean="0"/>
              <a:pPr/>
              <a:t>17</a:t>
            </a:fld>
            <a:endParaRPr lang="en-US"/>
          </a:p>
        </p:txBody>
      </p:sp>
    </p:spTree>
    <p:extLst>
      <p:ext uri="{BB962C8B-B14F-4D97-AF65-F5344CB8AC3E}">
        <p14:creationId xmlns:p14="http://schemas.microsoft.com/office/powerpoint/2010/main" val="3302679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 the training was for other events and some of the people</a:t>
            </a:r>
            <a:r>
              <a:rPr lang="en-US" baseline="0" dirty="0" smtClean="0"/>
              <a:t> trained never came back.  Leader Collector training </a:t>
            </a:r>
            <a:r>
              <a:rPr lang="en-US" baseline="0" dirty="0" err="1" smtClean="0"/>
              <a:t>vs</a:t>
            </a:r>
            <a:r>
              <a:rPr lang="en-US" baseline="0" dirty="0" smtClean="0"/>
              <a:t> Roundup and Stonefly.  Separately </a:t>
            </a:r>
            <a:r>
              <a:rPr lang="en-US" baseline="0" dirty="0" err="1" smtClean="0"/>
              <a:t>Bioreserve</a:t>
            </a:r>
            <a:r>
              <a:rPr lang="en-US" baseline="0" dirty="0" smtClean="0"/>
              <a:t> field assessment training, </a:t>
            </a:r>
            <a:r>
              <a:rPr lang="en-US" baseline="0" dirty="0" err="1" smtClean="0"/>
              <a:t>vs</a:t>
            </a:r>
            <a:r>
              <a:rPr lang="en-US" baseline="0" dirty="0" smtClean="0"/>
              <a:t> </a:t>
            </a:r>
            <a:r>
              <a:rPr lang="en-US" baseline="0" dirty="0" err="1" smtClean="0"/>
              <a:t>Bioreserve</a:t>
            </a:r>
            <a:r>
              <a:rPr lang="en-US" baseline="0" dirty="0" smtClean="0"/>
              <a:t> field assessment.  WQ training </a:t>
            </a:r>
            <a:r>
              <a:rPr lang="en-US" baseline="0" dirty="0" err="1" smtClean="0"/>
              <a:t>vs</a:t>
            </a:r>
            <a:r>
              <a:rPr lang="en-US" baseline="0" dirty="0" smtClean="0"/>
              <a:t> WQ that’s not training.</a:t>
            </a:r>
          </a:p>
          <a:p>
            <a:endParaRPr lang="en-US" dirty="0"/>
          </a:p>
        </p:txBody>
      </p:sp>
      <p:sp>
        <p:nvSpPr>
          <p:cNvPr id="4" name="Slide Number Placeholder 3"/>
          <p:cNvSpPr>
            <a:spLocks noGrp="1"/>
          </p:cNvSpPr>
          <p:nvPr>
            <p:ph type="sldNum" sz="quarter" idx="10"/>
          </p:nvPr>
        </p:nvSpPr>
        <p:spPr/>
        <p:txBody>
          <a:bodyPr/>
          <a:lstStyle/>
          <a:p>
            <a:fld id="{D72AAD19-3667-4CAD-AFCB-FE0AA0D300A2}" type="slidenum">
              <a:rPr lang="en-US" smtClean="0"/>
              <a:pPr/>
              <a:t>19</a:t>
            </a:fld>
            <a:endParaRPr lang="en-US"/>
          </a:p>
        </p:txBody>
      </p:sp>
    </p:spTree>
    <p:extLst>
      <p:ext uri="{BB962C8B-B14F-4D97-AF65-F5344CB8AC3E}">
        <p14:creationId xmlns:p14="http://schemas.microsoft.com/office/powerpoint/2010/main" val="3978639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doubling we’re talking about.  What</a:t>
            </a:r>
            <a:r>
              <a:rPr lang="en-US" baseline="0" dirty="0" smtClean="0"/>
              <a:t> % of your time do you spend recruiting, what time retaining?</a:t>
            </a:r>
          </a:p>
          <a:p>
            <a:endParaRPr lang="en-US" baseline="0" dirty="0" smtClean="0"/>
          </a:p>
          <a:p>
            <a:r>
              <a:rPr lang="en-US" baseline="0" dirty="0" smtClean="0"/>
              <a:t>We don’t have hours for all the RCC volunteer tasks.</a:t>
            </a:r>
            <a:endParaRPr lang="en-US" dirty="0"/>
          </a:p>
        </p:txBody>
      </p:sp>
      <p:sp>
        <p:nvSpPr>
          <p:cNvPr id="4" name="Slide Number Placeholder 3"/>
          <p:cNvSpPr>
            <a:spLocks noGrp="1"/>
          </p:cNvSpPr>
          <p:nvPr>
            <p:ph type="sldNum" sz="quarter" idx="10"/>
          </p:nvPr>
        </p:nvSpPr>
        <p:spPr/>
        <p:txBody>
          <a:bodyPr/>
          <a:lstStyle/>
          <a:p>
            <a:fld id="{D72AAD19-3667-4CAD-AFCB-FE0AA0D300A2}" type="slidenum">
              <a:rPr lang="en-US" smtClean="0"/>
              <a:pPr/>
              <a:t>20</a:t>
            </a:fld>
            <a:endParaRPr lang="en-US"/>
          </a:p>
        </p:txBody>
      </p:sp>
    </p:spTree>
    <p:extLst>
      <p:ext uri="{BB962C8B-B14F-4D97-AF65-F5344CB8AC3E}">
        <p14:creationId xmlns:p14="http://schemas.microsoft.com/office/powerpoint/2010/main" val="420180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Jason: Illustrate</a:t>
            </a:r>
            <a:r>
              <a:rPr lang="en-US" baseline="0" dirty="0" smtClean="0"/>
              <a:t> third point with phosphorous ordinance.</a:t>
            </a:r>
            <a:endParaRPr lang="en-US" dirty="0"/>
          </a:p>
        </p:txBody>
      </p:sp>
      <p:sp>
        <p:nvSpPr>
          <p:cNvPr id="4" name="Slide Number Placeholder 3"/>
          <p:cNvSpPr>
            <a:spLocks noGrp="1"/>
          </p:cNvSpPr>
          <p:nvPr>
            <p:ph type="sldNum" sz="quarter" idx="10"/>
          </p:nvPr>
        </p:nvSpPr>
        <p:spPr/>
        <p:txBody>
          <a:bodyPr/>
          <a:lstStyle/>
          <a:p>
            <a:fld id="{D72AAD19-3667-4CAD-AFCB-FE0AA0D300A2}" type="slidenum">
              <a:rPr lang="en-US" smtClean="0"/>
              <a:pPr/>
              <a:t>21</a:t>
            </a:fld>
            <a:endParaRPr lang="en-US"/>
          </a:p>
        </p:txBody>
      </p:sp>
    </p:spTree>
    <p:extLst>
      <p:ext uri="{BB962C8B-B14F-4D97-AF65-F5344CB8AC3E}">
        <p14:creationId xmlns:p14="http://schemas.microsoft.com/office/powerpoint/2010/main" val="4284187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a:t>copies of this (p 1&amp;3):</a:t>
            </a:r>
            <a:br>
              <a:rPr lang="en-US" dirty="0"/>
            </a:br>
            <a:r>
              <a:rPr lang="en-US" u="sng" dirty="0">
                <a:solidFill>
                  <a:schemeClr val="hlink"/>
                </a:solidFill>
                <a:hlinkClick r:id="rId3"/>
              </a:rPr>
              <a:t>http://www.handsonnetwork.org/files/resources/volunteer_leader_needs_assessment_worksheet_28229.pdf</a:t>
            </a:r>
            <a:r>
              <a:rPr lang="en-US" dirty="0"/>
              <a:t> </a:t>
            </a: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8877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9C9DD-92F0-437E-9E13-DB9E226A5AAB}" type="slidenum">
              <a:rPr lang="en-US" smtClean="0"/>
              <a:pPr/>
              <a:t>25</a:t>
            </a:fld>
            <a:endParaRPr lang="en-US"/>
          </a:p>
        </p:txBody>
      </p:sp>
    </p:spTree>
    <p:extLst>
      <p:ext uri="{BB962C8B-B14F-4D97-AF65-F5344CB8AC3E}">
        <p14:creationId xmlns:p14="http://schemas.microsoft.com/office/powerpoint/2010/main" val="3401633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do this, I suggest you survey the people in your group, and crowd-source the answer.  What’s your group’s median budget size?</a:t>
            </a:r>
          </a:p>
          <a:p>
            <a:r>
              <a:rPr lang="en-US" baseline="0" dirty="0" smtClean="0"/>
              <a:t>Baird: Redid this analysis in May 2016, the median is the same.</a:t>
            </a:r>
            <a:endParaRPr lang="en-US" dirty="0"/>
          </a:p>
        </p:txBody>
      </p:sp>
      <p:sp>
        <p:nvSpPr>
          <p:cNvPr id="4" name="Slide Number Placeholder 3"/>
          <p:cNvSpPr>
            <a:spLocks noGrp="1"/>
          </p:cNvSpPr>
          <p:nvPr>
            <p:ph type="sldNum" sz="quarter" idx="10"/>
          </p:nvPr>
        </p:nvSpPr>
        <p:spPr/>
        <p:txBody>
          <a:bodyPr/>
          <a:lstStyle/>
          <a:p>
            <a:fld id="{BEE883E2-AE3C-4212-9778-467AAAB01BB0}" type="slidenum">
              <a:rPr lang="en-US" smtClean="0"/>
              <a:pPr/>
              <a:t>3</a:t>
            </a:fld>
            <a:endParaRPr lang="en-US"/>
          </a:p>
        </p:txBody>
      </p:sp>
    </p:spTree>
    <p:extLst>
      <p:ext uri="{BB962C8B-B14F-4D97-AF65-F5344CB8AC3E}">
        <p14:creationId xmlns:p14="http://schemas.microsoft.com/office/powerpoint/2010/main" val="449432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E883E2-AE3C-4212-9778-467AAAB01BB0}" type="slidenum">
              <a:rPr lang="en-US" smtClean="0"/>
              <a:pPr/>
              <a:t>6</a:t>
            </a:fld>
            <a:endParaRPr lang="en-US"/>
          </a:p>
        </p:txBody>
      </p:sp>
    </p:spTree>
    <p:extLst>
      <p:ext uri="{BB962C8B-B14F-4D97-AF65-F5344CB8AC3E}">
        <p14:creationId xmlns:p14="http://schemas.microsoft.com/office/powerpoint/2010/main" val="1322010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E883E2-AE3C-4212-9778-467AAAB01BB0}" type="slidenum">
              <a:rPr lang="en-US" smtClean="0"/>
              <a:pPr/>
              <a:t>7</a:t>
            </a:fld>
            <a:endParaRPr lang="en-US"/>
          </a:p>
        </p:txBody>
      </p:sp>
    </p:spTree>
    <p:extLst>
      <p:ext uri="{BB962C8B-B14F-4D97-AF65-F5344CB8AC3E}">
        <p14:creationId xmlns:p14="http://schemas.microsoft.com/office/powerpoint/2010/main" val="2034937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Redone in May 2016; result is the same.</a:t>
            </a:r>
            <a:endParaRPr lang="en-US" dirty="0"/>
          </a:p>
        </p:txBody>
      </p:sp>
      <p:sp>
        <p:nvSpPr>
          <p:cNvPr id="4" name="Slide Number Placeholder 3"/>
          <p:cNvSpPr>
            <a:spLocks noGrp="1"/>
          </p:cNvSpPr>
          <p:nvPr>
            <p:ph type="sldNum" sz="quarter" idx="10"/>
          </p:nvPr>
        </p:nvSpPr>
        <p:spPr/>
        <p:txBody>
          <a:bodyPr/>
          <a:lstStyle/>
          <a:p>
            <a:fld id="{BEE883E2-AE3C-4212-9778-467AAAB01BB0}" type="slidenum">
              <a:rPr lang="en-US" smtClean="0"/>
              <a:pPr/>
              <a:t>8</a:t>
            </a:fld>
            <a:endParaRPr lang="en-US"/>
          </a:p>
        </p:txBody>
      </p:sp>
    </p:spTree>
    <p:extLst>
      <p:ext uri="{BB962C8B-B14F-4D97-AF65-F5344CB8AC3E}">
        <p14:creationId xmlns:p14="http://schemas.microsoft.com/office/powerpoint/2010/main" val="257136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E883E2-AE3C-4212-9778-467AAAB01BB0}" type="slidenum">
              <a:rPr lang="en-US" smtClean="0"/>
              <a:pPr/>
              <a:t>9</a:t>
            </a:fld>
            <a:endParaRPr lang="en-US"/>
          </a:p>
        </p:txBody>
      </p:sp>
    </p:spTree>
    <p:extLst>
      <p:ext uri="{BB962C8B-B14F-4D97-AF65-F5344CB8AC3E}">
        <p14:creationId xmlns:p14="http://schemas.microsoft.com/office/powerpoint/2010/main" val="3974105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But the reported</a:t>
            </a:r>
            <a:r>
              <a:rPr lang="en-US" sz="1200" kern="1200" baseline="0" dirty="0" smtClean="0">
                <a:solidFill>
                  <a:schemeClr val="tx1"/>
                </a:solidFill>
                <a:effectLst/>
                <a:latin typeface="+mn-lt"/>
                <a:ea typeface="+mn-ea"/>
                <a:cs typeface="+mn-cs"/>
              </a:rPr>
              <a:t> number of volunteer leaders – the leaders you rely on to lead cleanups, or teach water quality monitoring – their number is decreasing.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smtClean="0">
                <a:solidFill>
                  <a:schemeClr val="tx1"/>
                </a:solidFill>
                <a:effectLst/>
                <a:latin typeface="+mn-lt"/>
                <a:ea typeface="+mn-ea"/>
                <a:cs typeface="+mn-cs"/>
              </a:rPr>
              <a:t>These leaders </a:t>
            </a:r>
            <a:r>
              <a:rPr lang="en-US" sz="1200" kern="1200" baseline="0" dirty="0" smtClean="0">
                <a:solidFill>
                  <a:schemeClr val="tx1"/>
                </a:solidFill>
                <a:effectLst/>
                <a:latin typeface="+mn-lt"/>
                <a:ea typeface="+mn-ea"/>
                <a:cs typeface="+mn-cs"/>
              </a:rPr>
              <a:t>are vital to many groups.  So what does this mean?  Are we relying more and more on staff?  Are citizens changing the way they volunteer?  This is one of the trends we have our eye on at River Network.</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C39934-A3B0-4C8D-8A7E-E6193DF45121}" type="slidenum">
              <a:rPr lang="en-US" smtClean="0"/>
              <a:pPr/>
              <a:t>10</a:t>
            </a:fld>
            <a:endParaRPr lang="en-US"/>
          </a:p>
        </p:txBody>
      </p:sp>
    </p:spTree>
    <p:extLst>
      <p:ext uri="{BB962C8B-B14F-4D97-AF65-F5344CB8AC3E}">
        <p14:creationId xmlns:p14="http://schemas.microsoft.com/office/powerpoint/2010/main" val="2672657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But the reported</a:t>
            </a:r>
            <a:r>
              <a:rPr lang="en-US" sz="1200" kern="1200" baseline="0" dirty="0" smtClean="0">
                <a:solidFill>
                  <a:schemeClr val="tx1"/>
                </a:solidFill>
                <a:effectLst/>
                <a:latin typeface="+mn-lt"/>
                <a:ea typeface="+mn-ea"/>
                <a:cs typeface="+mn-cs"/>
              </a:rPr>
              <a:t> number of volunteer leaders – the leaders you rely on to lead cleanups, or teach water quality monitoring – their number is decreasing.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smtClean="0">
                <a:solidFill>
                  <a:schemeClr val="tx1"/>
                </a:solidFill>
                <a:effectLst/>
                <a:latin typeface="+mn-lt"/>
                <a:ea typeface="+mn-ea"/>
                <a:cs typeface="+mn-cs"/>
              </a:rPr>
              <a:t>These leaders </a:t>
            </a:r>
            <a:r>
              <a:rPr lang="en-US" sz="1200" kern="1200" baseline="0" dirty="0" smtClean="0">
                <a:solidFill>
                  <a:schemeClr val="tx1"/>
                </a:solidFill>
                <a:effectLst/>
                <a:latin typeface="+mn-lt"/>
                <a:ea typeface="+mn-ea"/>
                <a:cs typeface="+mn-cs"/>
              </a:rPr>
              <a:t>are vital to many groups.  So what does this mean?  Are we relying more and more on staff?  Are citizens changing the way they volunteer?  This is one of the trends we have our eye on at River Network.</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C39934-A3B0-4C8D-8A7E-E6193DF45121}" type="slidenum">
              <a:rPr lang="en-US" smtClean="0"/>
              <a:pPr/>
              <a:t>12</a:t>
            </a:fld>
            <a:endParaRPr lang="en-US"/>
          </a:p>
        </p:txBody>
      </p:sp>
    </p:spTree>
    <p:extLst>
      <p:ext uri="{BB962C8B-B14F-4D97-AF65-F5344CB8AC3E}">
        <p14:creationId xmlns:p14="http://schemas.microsoft.com/office/powerpoint/2010/main" val="2672657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 we don't log in hours per person. Just keep an aggregate number of volunteer hours.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This is new, and very interesting data! I'm guessing it's 2015 since our total number of volunteers looks about right.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Gut reaction - yes, we have repeat volunteers but in small numbers. Some of those 88 volunteers might be some of our lead volunteers (Andrea Beard might be one or Cherie or myself), although those key leaders don't always register. We have also made a more concerted effort to reach out directly to past volunteers (based on the campaigns and emailing them directly and through our e-news &amp; social media too).</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Thanks,</a:t>
            </a:r>
          </a:p>
          <a:p>
            <a:r>
              <a:rPr lang="en-US" sz="1200" kern="1200" dirty="0" smtClean="0">
                <a:solidFill>
                  <a:schemeClr val="tx1"/>
                </a:solidFill>
                <a:latin typeface="+mn-lt"/>
                <a:ea typeface="+mn-ea"/>
                <a:cs typeface="+mn-cs"/>
              </a:rPr>
              <a:t>Kris</a:t>
            </a:r>
          </a:p>
        </p:txBody>
      </p:sp>
      <p:sp>
        <p:nvSpPr>
          <p:cNvPr id="4" name="Slide Number Placeholder 3"/>
          <p:cNvSpPr>
            <a:spLocks noGrp="1"/>
          </p:cNvSpPr>
          <p:nvPr>
            <p:ph type="sldNum" sz="quarter" idx="10"/>
          </p:nvPr>
        </p:nvSpPr>
        <p:spPr/>
        <p:txBody>
          <a:bodyPr/>
          <a:lstStyle/>
          <a:p>
            <a:fld id="{D72AAD19-3667-4CAD-AFCB-FE0AA0D300A2}" type="slidenum">
              <a:rPr lang="en-US" smtClean="0"/>
              <a:pPr/>
              <a:t>15</a:t>
            </a:fld>
            <a:endParaRPr lang="en-US"/>
          </a:p>
        </p:txBody>
      </p:sp>
    </p:spTree>
    <p:extLst>
      <p:ext uri="{BB962C8B-B14F-4D97-AF65-F5344CB8AC3E}">
        <p14:creationId xmlns:p14="http://schemas.microsoft.com/office/powerpoint/2010/main" val="1787331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55BE50-EA8C-4DFE-9288-78BB979CFC23}"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4DA9-F83A-4246-911D-7DD8953794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5BE50-EA8C-4DFE-9288-78BB979CFC23}"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4DA9-F83A-4246-911D-7DD8953794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5BE50-EA8C-4DFE-9288-78BB979CFC23}"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4DA9-F83A-4246-911D-7DD8953794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5BE50-EA8C-4DFE-9288-78BB979CFC23}"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4DA9-F83A-4246-911D-7DD8953794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5BE50-EA8C-4DFE-9288-78BB979CFC23}"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4DA9-F83A-4246-911D-7DD8953794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55BE50-EA8C-4DFE-9288-78BB979CFC23}"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A4DA9-F83A-4246-911D-7DD8953794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55BE50-EA8C-4DFE-9288-78BB979CFC23}" type="datetimeFigureOut">
              <a:rPr lang="en-US" smtClean="0"/>
              <a:pPr/>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1A4DA9-F83A-4246-911D-7DD8953794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55BE50-EA8C-4DFE-9288-78BB979CFC23}" type="datetimeFigureOut">
              <a:rPr lang="en-US" smtClean="0"/>
              <a:pPr/>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1A4DA9-F83A-4246-911D-7DD8953794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5BE50-EA8C-4DFE-9288-78BB979CFC23}" type="datetimeFigureOut">
              <a:rPr lang="en-US" smtClean="0"/>
              <a:pPr/>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1A4DA9-F83A-4246-911D-7DD8953794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5BE50-EA8C-4DFE-9288-78BB979CFC23}"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A4DA9-F83A-4246-911D-7DD8953794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5BE50-EA8C-4DFE-9288-78BB979CFC23}"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A4DA9-F83A-4246-911D-7DD8953794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5BE50-EA8C-4DFE-9288-78BB979CFC23}" type="datetimeFigureOut">
              <a:rPr lang="en-US" smtClean="0"/>
              <a:pPr/>
              <a:t>10/14/2019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A4DA9-F83A-4246-911D-7DD8953794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baird@leadgreen.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0" y="0"/>
            <a:ext cx="4572000" cy="6858000"/>
          </a:xfrm>
          <a:prstGeom prst="rect">
            <a:avLst/>
          </a:prstGeom>
          <a:solidFill>
            <a:srgbClr val="A6B340"/>
          </a:solidFill>
          <a:ln>
            <a:noFill/>
          </a:ln>
          <a:extLst/>
        </p:spPr>
        <p:txBody>
          <a:bodyPr lIns="0" tIns="0" rIns="0" bIns="0"/>
          <a:lstStyle/>
          <a:p>
            <a:endParaRPr lang="en-US"/>
          </a:p>
        </p:txBody>
      </p:sp>
      <p:sp>
        <p:nvSpPr>
          <p:cNvPr id="2051" name="AutoShape 3"/>
          <p:cNvSpPr>
            <a:spLocks/>
          </p:cNvSpPr>
          <p:nvPr/>
        </p:nvSpPr>
        <p:spPr bwMode="auto">
          <a:xfrm>
            <a:off x="685800" y="990600"/>
            <a:ext cx="7848600" cy="1905000"/>
          </a:xfrm>
          <a:prstGeom prst="roundRect">
            <a:avLst>
              <a:gd name="adj" fmla="val 50000"/>
            </a:avLst>
          </a:prstGeom>
          <a:solidFill>
            <a:srgbClr val="FFFFFF"/>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p>
            <a:endParaRPr lang="en-US"/>
          </a:p>
        </p:txBody>
      </p:sp>
      <p:grpSp>
        <p:nvGrpSpPr>
          <p:cNvPr id="2052" name="Group 4"/>
          <p:cNvGrpSpPr>
            <a:grpSpLocks/>
          </p:cNvGrpSpPr>
          <p:nvPr/>
        </p:nvGrpSpPr>
        <p:grpSpPr bwMode="auto">
          <a:xfrm>
            <a:off x="3990657" y="2895600"/>
            <a:ext cx="4876800" cy="319088"/>
            <a:chOff x="0" y="0"/>
            <a:chExt cx="3072" cy="201"/>
          </a:xfrm>
        </p:grpSpPr>
        <p:sp>
          <p:nvSpPr>
            <p:cNvPr id="2057" name="AutoShape 5"/>
            <p:cNvSpPr>
              <a:spLocks/>
            </p:cNvSpPr>
            <p:nvPr/>
          </p:nvSpPr>
          <p:spPr bwMode="auto">
            <a:xfrm flipH="1">
              <a:off x="0" y="0"/>
              <a:ext cx="2914" cy="200"/>
            </a:xfrm>
            <a:prstGeom prst="roundRect">
              <a:avLst>
                <a:gd name="adj" fmla="val 0"/>
              </a:avLst>
            </a:prstGeom>
            <a:solidFill>
              <a:srgbClr val="0074A2"/>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p>
              <a:endParaRPr lang="en-US"/>
            </a:p>
          </p:txBody>
        </p:sp>
        <p:sp>
          <p:nvSpPr>
            <p:cNvPr id="2058" name="AutoShape 6"/>
            <p:cNvSpPr>
              <a:spLocks/>
            </p:cNvSpPr>
            <p:nvPr/>
          </p:nvSpPr>
          <p:spPr bwMode="auto">
            <a:xfrm>
              <a:off x="2908" y="0"/>
              <a:ext cx="164" cy="20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10800" y="0"/>
                  </a:moveTo>
                  <a:cubicBezTo>
                    <a:pt x="16765" y="0"/>
                    <a:pt x="21600" y="4835"/>
                    <a:pt x="21600" y="10800"/>
                  </a:cubicBezTo>
                  <a:cubicBezTo>
                    <a:pt x="21600" y="16765"/>
                    <a:pt x="16765" y="21600"/>
                    <a:pt x="10800" y="21600"/>
                  </a:cubicBezTo>
                  <a:lnTo>
                    <a:pt x="0" y="21600"/>
                  </a:lnTo>
                  <a:lnTo>
                    <a:pt x="0" y="0"/>
                  </a:lnTo>
                  <a:lnTo>
                    <a:pt x="10800" y="0"/>
                  </a:lnTo>
                  <a:close/>
                  <a:moveTo>
                    <a:pt x="10800" y="0"/>
                  </a:moveTo>
                </a:path>
              </a:pathLst>
            </a:custGeom>
            <a:solidFill>
              <a:srgbClr val="0074A2"/>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a:p>
          </p:txBody>
        </p:sp>
      </p:grpSp>
      <p:sp>
        <p:nvSpPr>
          <p:cNvPr id="2053" name="Text Box 7"/>
          <p:cNvSpPr txBox="1">
            <a:spLocks noChangeArrowheads="1"/>
          </p:cNvSpPr>
          <p:nvPr/>
        </p:nvSpPr>
        <p:spPr bwMode="auto">
          <a:xfrm>
            <a:off x="61913" y="6365875"/>
            <a:ext cx="481012"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fld id="{8C0E6C50-40F8-4632-A2B1-14EAADD42458}" type="slidenum">
              <a:rPr lang="en-US" sz="2600">
                <a:solidFill>
                  <a:srgbClr val="FFFFFF"/>
                </a:solidFill>
                <a:latin typeface="Arial Bold" charset="0"/>
                <a:cs typeface="Arial Bold" charset="0"/>
                <a:sym typeface="Arial Bold" charset="0"/>
              </a:rPr>
              <a:pPr algn="ctr" eaLnBrk="1" hangingPunct="1"/>
              <a:t>1</a:t>
            </a:fld>
            <a:endParaRPr lang="en-US" sz="2600">
              <a:solidFill>
                <a:srgbClr val="FFFFFF"/>
              </a:solidFill>
              <a:latin typeface="Arial Bold" charset="0"/>
              <a:cs typeface="Arial Bold" charset="0"/>
              <a:sym typeface="Arial Bold" charset="0"/>
            </a:endParaRPr>
          </a:p>
        </p:txBody>
      </p:sp>
      <p:sp>
        <p:nvSpPr>
          <p:cNvPr id="2054" name="Rectangle 8"/>
          <p:cNvSpPr>
            <a:spLocks noGrp="1" noChangeArrowheads="1"/>
          </p:cNvSpPr>
          <p:nvPr>
            <p:ph type="title"/>
          </p:nvPr>
        </p:nvSpPr>
        <p:spPr>
          <a:xfrm>
            <a:off x="77153" y="761999"/>
            <a:ext cx="9082087" cy="2124075"/>
          </a:xfrm>
        </p:spPr>
        <p:txBody>
          <a:bodyPr rIns="132080">
            <a:normAutofit/>
          </a:bodyPr>
          <a:lstStyle/>
          <a:p>
            <a:pPr eaLnBrk="1" hangingPunct="1"/>
            <a:r>
              <a:rPr lang="en-US" sz="3600" dirty="0" smtClean="0"/>
              <a:t>Growing Your Organization:</a:t>
            </a:r>
            <a:br>
              <a:rPr lang="en-US" sz="3600" dirty="0" smtClean="0"/>
            </a:br>
            <a:r>
              <a:rPr lang="en-US" sz="3600" dirty="0" smtClean="0"/>
              <a:t>Volunteer Recruitment, Engagement, </a:t>
            </a:r>
            <a:br>
              <a:rPr lang="en-US" sz="3600" dirty="0" smtClean="0"/>
            </a:br>
            <a:r>
              <a:rPr lang="en-US" sz="3600" dirty="0" smtClean="0"/>
              <a:t>Retention</a:t>
            </a:r>
            <a:endParaRPr lang="en-US" sz="3600" b="1" dirty="0" smtClean="0">
              <a:solidFill>
                <a:srgbClr val="424F90"/>
              </a:solidFill>
              <a:latin typeface="Calibri" pitchFamily="34" charset="0"/>
            </a:endParaRPr>
          </a:p>
        </p:txBody>
      </p:sp>
      <p:sp>
        <p:nvSpPr>
          <p:cNvPr id="2055" name="Rectangle 9"/>
          <p:cNvSpPr>
            <a:spLocks noGrp="1" noChangeArrowheads="1"/>
          </p:cNvSpPr>
          <p:nvPr>
            <p:ph type="body" idx="1"/>
          </p:nvPr>
        </p:nvSpPr>
        <p:spPr>
          <a:xfrm>
            <a:off x="4442302" y="3886200"/>
            <a:ext cx="4724400" cy="1905000"/>
          </a:xfrm>
        </p:spPr>
        <p:txBody>
          <a:bodyPr rIns="132080" anchor="b">
            <a:normAutofit fontScale="47500" lnSpcReduction="20000"/>
          </a:bodyPr>
          <a:lstStyle/>
          <a:p>
            <a:pPr marL="0" indent="0" algn="ctr">
              <a:lnSpc>
                <a:spcPct val="90000"/>
              </a:lnSpc>
              <a:buNone/>
            </a:pPr>
            <a:endParaRPr lang="en-US" sz="2800" b="1" dirty="0" smtClean="0">
              <a:solidFill>
                <a:srgbClr val="424F90"/>
              </a:solidFill>
              <a:latin typeface="Calibri" pitchFamily="34" charset="0"/>
            </a:endParaRPr>
          </a:p>
          <a:p>
            <a:pPr marL="0" indent="0" algn="ctr">
              <a:lnSpc>
                <a:spcPct val="90000"/>
              </a:lnSpc>
              <a:buNone/>
            </a:pPr>
            <a:r>
              <a:rPr lang="en-US" sz="4400" b="1" dirty="0" smtClean="0">
                <a:solidFill>
                  <a:srgbClr val="424F90"/>
                </a:solidFill>
                <a:latin typeface="Calibri" pitchFamily="34" charset="0"/>
              </a:rPr>
              <a:t>Delaware Watershed Forum</a:t>
            </a:r>
          </a:p>
          <a:p>
            <a:pPr marL="0" indent="0" algn="ctr">
              <a:lnSpc>
                <a:spcPct val="90000"/>
              </a:lnSpc>
              <a:buNone/>
            </a:pPr>
            <a:endParaRPr lang="en-US" sz="3400" b="1" dirty="0" smtClean="0">
              <a:solidFill>
                <a:srgbClr val="424F90"/>
              </a:solidFill>
              <a:latin typeface="Calibri" pitchFamily="34" charset="0"/>
            </a:endParaRPr>
          </a:p>
          <a:p>
            <a:pPr marL="0" indent="0" algn="ctr">
              <a:lnSpc>
                <a:spcPct val="90000"/>
              </a:lnSpc>
              <a:buNone/>
            </a:pPr>
            <a:r>
              <a:rPr lang="en-US" sz="3400" b="1" dirty="0" smtClean="0">
                <a:solidFill>
                  <a:srgbClr val="424F90"/>
                </a:solidFill>
                <a:latin typeface="Calibri" pitchFamily="34" charset="0"/>
              </a:rPr>
              <a:t>October 17, 2019</a:t>
            </a:r>
          </a:p>
          <a:p>
            <a:pPr marL="0" indent="0" algn="ctr">
              <a:lnSpc>
                <a:spcPct val="90000"/>
              </a:lnSpc>
              <a:buNone/>
            </a:pPr>
            <a:endParaRPr lang="en-US" sz="3400" b="1" dirty="0">
              <a:solidFill>
                <a:srgbClr val="424F90"/>
              </a:solidFill>
              <a:latin typeface="Calibri" pitchFamily="34" charset="0"/>
            </a:endParaRPr>
          </a:p>
          <a:p>
            <a:pPr marL="0" indent="0" algn="ctr">
              <a:lnSpc>
                <a:spcPct val="90000"/>
              </a:lnSpc>
              <a:buNone/>
            </a:pPr>
            <a:r>
              <a:rPr lang="en-US" sz="3400" b="1" dirty="0" smtClean="0">
                <a:solidFill>
                  <a:srgbClr val="424F90"/>
                </a:solidFill>
                <a:latin typeface="Calibri" pitchFamily="34" charset="0"/>
              </a:rPr>
              <a:t>Baird Straughan, </a:t>
            </a:r>
            <a:r>
              <a:rPr lang="en-US" sz="3400" b="1" dirty="0" err="1" smtClean="0">
                <a:solidFill>
                  <a:srgbClr val="424F90"/>
                </a:solidFill>
                <a:latin typeface="Calibri" pitchFamily="34" charset="0"/>
              </a:rPr>
              <a:t>LeadGreen</a:t>
            </a:r>
            <a:endParaRPr lang="en-US" sz="3400" b="1" dirty="0" smtClean="0">
              <a:solidFill>
                <a:srgbClr val="424F90"/>
              </a:solidFill>
              <a:latin typeface="Calibri" pitchFamily="34" charset="0"/>
            </a:endParaRPr>
          </a:p>
          <a:p>
            <a:pPr marL="0" indent="0" algn="ctr">
              <a:lnSpc>
                <a:spcPct val="90000"/>
              </a:lnSpc>
              <a:buNone/>
            </a:pPr>
            <a:r>
              <a:rPr lang="en-US" sz="3400" b="1" dirty="0" smtClean="0">
                <a:solidFill>
                  <a:srgbClr val="424F90"/>
                </a:solidFill>
                <a:latin typeface="Calibri" pitchFamily="34" charset="0"/>
              </a:rPr>
              <a:t>Brad </a:t>
            </a:r>
            <a:r>
              <a:rPr lang="en-US" sz="3400" b="1" dirty="0" err="1" smtClean="0">
                <a:solidFill>
                  <a:srgbClr val="424F90"/>
                </a:solidFill>
                <a:latin typeface="Calibri" pitchFamily="34" charset="0"/>
              </a:rPr>
              <a:t>Kunsman</a:t>
            </a:r>
            <a:r>
              <a:rPr lang="en-US" sz="3400" b="1" dirty="0" smtClean="0">
                <a:solidFill>
                  <a:srgbClr val="424F90"/>
                </a:solidFill>
                <a:latin typeface="Calibri" pitchFamily="34" charset="0"/>
              </a:rPr>
              <a:t>, Penn State Extension</a:t>
            </a:r>
          </a:p>
          <a:p>
            <a:pPr marL="0" indent="0" algn="ctr">
              <a:lnSpc>
                <a:spcPct val="90000"/>
              </a:lnSpc>
              <a:buNone/>
            </a:pPr>
            <a:r>
              <a:rPr lang="en-US" sz="3400" b="1" dirty="0" smtClean="0">
                <a:solidFill>
                  <a:srgbClr val="424F90"/>
                </a:solidFill>
                <a:latin typeface="Calibri" pitchFamily="34" charset="0"/>
              </a:rPr>
              <a:t>Erin Lee Frederic, Penn State Extension</a:t>
            </a:r>
          </a:p>
          <a:p>
            <a:pPr marL="0" indent="0" algn="ctr" eaLnBrk="1" hangingPunct="1">
              <a:lnSpc>
                <a:spcPct val="90000"/>
              </a:lnSpc>
              <a:buFontTx/>
              <a:buNone/>
            </a:pPr>
            <a:endParaRPr lang="en-US" b="1" dirty="0" smtClean="0">
              <a:solidFill>
                <a:srgbClr val="424F90"/>
              </a:solidFill>
              <a:latin typeface="Calibri" pitchFamily="34" charset="0"/>
            </a:endParaRPr>
          </a:p>
          <a:p>
            <a:pPr marL="0" indent="0" eaLnBrk="1" hangingPunct="1">
              <a:lnSpc>
                <a:spcPct val="90000"/>
              </a:lnSpc>
              <a:buFontTx/>
              <a:buNone/>
            </a:pPr>
            <a:endParaRPr lang="en-US" sz="1600" b="1" dirty="0" smtClean="0">
              <a:solidFill>
                <a:srgbClr val="424F90"/>
              </a:solidFill>
              <a:latin typeface="Calibri" pitchFamily="34" charset="0"/>
            </a:endParaRPr>
          </a:p>
        </p:txBody>
      </p:sp>
    </p:spTree>
    <p:extLst>
      <p:ext uri="{BB962C8B-B14F-4D97-AF65-F5344CB8AC3E}">
        <p14:creationId xmlns:p14="http://schemas.microsoft.com/office/powerpoint/2010/main" val="270743565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0" y="0"/>
            <a:ext cx="91440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dirty="0" smtClean="0">
                <a:latin typeface="+mn-lt"/>
              </a:rPr>
              <a:t>Median # Volunteer Leaders</a:t>
            </a:r>
            <a:endParaRPr lang="en-US" sz="3400" b="1" dirty="0">
              <a:latin typeface="+mn-lt"/>
            </a:endParaRPr>
          </a:p>
        </p:txBody>
      </p:sp>
      <p:pic>
        <p:nvPicPr>
          <p:cNvPr id="4099" name="Picture 3"/>
          <p:cNvPicPr>
            <a:picLocks noChangeAspect="1" noChangeArrowheads="1"/>
          </p:cNvPicPr>
          <p:nvPr/>
        </p:nvPicPr>
        <p:blipFill>
          <a:blip r:embed="rId4" cstate="print"/>
          <a:srcRect/>
          <a:stretch>
            <a:fillRect/>
          </a:stretch>
        </p:blipFill>
        <p:spPr bwMode="auto">
          <a:xfrm>
            <a:off x="440754" y="990600"/>
            <a:ext cx="8262493" cy="4876800"/>
          </a:xfrm>
          <a:prstGeom prst="rect">
            <a:avLst/>
          </a:prstGeom>
          <a:noFill/>
          <a:ln w="9525">
            <a:noFill/>
            <a:miter lim="800000"/>
            <a:headEnd/>
            <a:tailEnd/>
          </a:ln>
        </p:spPr>
      </p:pic>
    </p:spTree>
    <p:extLst>
      <p:ext uri="{BB962C8B-B14F-4D97-AF65-F5344CB8AC3E}">
        <p14:creationId xmlns:p14="http://schemas.microsoft.com/office/powerpoint/2010/main" val="4120710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what’s going on?</a:t>
            </a:r>
            <a:endParaRPr lang="en-US" dirty="0"/>
          </a:p>
        </p:txBody>
      </p:sp>
      <p:graphicFrame>
        <p:nvGraphicFramePr>
          <p:cNvPr id="4" name="Content Placeholder 3"/>
          <p:cNvGraphicFramePr>
            <a:graphicFrameLocks/>
          </p:cNvGraphicFramePr>
          <p:nvPr/>
        </p:nvGraphicFramePr>
        <p:xfrm>
          <a:off x="609600" y="17526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0" y="0"/>
            <a:ext cx="91440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dirty="0" smtClean="0">
                <a:solidFill>
                  <a:schemeClr val="bg1">
                    <a:lumMod val="50000"/>
                  </a:schemeClr>
                </a:solidFill>
                <a:latin typeface="+mn-lt"/>
              </a:rPr>
              <a:t>Median # Volunteer Leaders</a:t>
            </a:r>
            <a:endParaRPr lang="en-US" sz="3400" b="1" dirty="0">
              <a:solidFill>
                <a:schemeClr val="bg1">
                  <a:lumMod val="50000"/>
                </a:schemeClr>
              </a:solidFill>
              <a:latin typeface="+mn-lt"/>
            </a:endParaRPr>
          </a:p>
        </p:txBody>
      </p:sp>
      <p:pic>
        <p:nvPicPr>
          <p:cNvPr id="4099" name="Picture 3"/>
          <p:cNvPicPr>
            <a:picLocks noChangeAspect="1" noChangeArrowheads="1"/>
          </p:cNvPicPr>
          <p:nvPr/>
        </p:nvPicPr>
        <p:blipFill>
          <a:blip r:embed="rId4" cstate="print"/>
          <a:srcRect/>
          <a:stretch>
            <a:fillRect/>
          </a:stretch>
        </p:blipFill>
        <p:spPr bwMode="auto">
          <a:xfrm>
            <a:off x="440755" y="990600"/>
            <a:ext cx="7712646" cy="4876800"/>
          </a:xfrm>
          <a:prstGeom prst="rect">
            <a:avLst/>
          </a:prstGeom>
          <a:noFill/>
          <a:ln w="9525">
            <a:noFill/>
            <a:miter lim="800000"/>
            <a:headEnd/>
            <a:tailEnd/>
          </a:ln>
        </p:spPr>
      </p:pic>
      <p:cxnSp>
        <p:nvCxnSpPr>
          <p:cNvPr id="6" name="Straight Arrow Connector 5"/>
          <p:cNvCxnSpPr/>
          <p:nvPr/>
        </p:nvCxnSpPr>
        <p:spPr>
          <a:xfrm flipV="1">
            <a:off x="7772400" y="3581400"/>
            <a:ext cx="457200" cy="457200"/>
          </a:xfrm>
          <a:prstGeom prst="straightConnector1">
            <a:avLst/>
          </a:prstGeom>
          <a:ln w="793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971800" y="1447800"/>
            <a:ext cx="5669373" cy="1077218"/>
          </a:xfrm>
          <a:prstGeom prst="rect">
            <a:avLst/>
          </a:prstGeom>
          <a:noFill/>
        </p:spPr>
        <p:txBody>
          <a:bodyPr wrap="none" rtlCol="0">
            <a:spAutoFit/>
          </a:bodyPr>
          <a:lstStyle/>
          <a:p>
            <a:r>
              <a:rPr lang="en-US" sz="3200" b="1" dirty="0" smtClean="0">
                <a:solidFill>
                  <a:srgbClr val="FF0000"/>
                </a:solidFill>
              </a:rPr>
              <a:t>But some organizations can turn</a:t>
            </a:r>
          </a:p>
          <a:p>
            <a:r>
              <a:rPr lang="en-US" sz="3200" b="1" dirty="0" smtClean="0">
                <a:solidFill>
                  <a:srgbClr val="FF0000"/>
                </a:solidFill>
              </a:rPr>
              <a:t>this trend around …</a:t>
            </a:r>
            <a:endParaRPr lang="en-US" sz="3200" b="1" dirty="0">
              <a:solidFill>
                <a:srgbClr val="FF0000"/>
              </a:solidFill>
            </a:endParaRPr>
          </a:p>
        </p:txBody>
      </p:sp>
    </p:spTree>
    <p:extLst>
      <p:ext uri="{BB962C8B-B14F-4D97-AF65-F5344CB8AC3E}">
        <p14:creationId xmlns:p14="http://schemas.microsoft.com/office/powerpoint/2010/main" val="4120710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Example 1: Chesapeake CBI organizations </a:t>
            </a:r>
            <a:r>
              <a:rPr lang="en-US" sz="3600" i="1" dirty="0" smtClean="0"/>
              <a:t>increased </a:t>
            </a:r>
            <a:r>
              <a:rPr lang="en-US" sz="3600" dirty="0" smtClean="0"/>
              <a:t>their volunteer leaders.</a:t>
            </a:r>
            <a:endParaRPr lang="en-US" sz="36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Huron River Watershed Council</a:t>
            </a:r>
            <a:endParaRPr lang="en-US" dirty="0"/>
          </a:p>
        </p:txBody>
      </p:sp>
      <p:sp>
        <p:nvSpPr>
          <p:cNvPr id="3" name="Text Placeholder 2"/>
          <p:cNvSpPr>
            <a:spLocks noGrp="1"/>
          </p:cNvSpPr>
          <p:nvPr>
            <p:ph type="body" idx="1"/>
          </p:nvPr>
        </p:nvSpPr>
        <p:spPr/>
        <p:txBody>
          <a:bodyPr/>
          <a:lstStyle/>
          <a:p>
            <a:r>
              <a:rPr lang="en-US" dirty="0" smtClean="0"/>
              <a:t>Planning for Volunteerism, Tracking It, and Training Volunteer Leaders.</a:t>
            </a:r>
            <a:endParaRPr lang="en-US" dirty="0"/>
          </a:p>
        </p:txBody>
      </p:sp>
    </p:spTree>
    <p:extLst>
      <p:ext uri="{BB962C8B-B14F-4D97-AF65-F5344CB8AC3E}">
        <p14:creationId xmlns:p14="http://schemas.microsoft.com/office/powerpoint/2010/main" val="3522168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1143000"/>
          </a:xfrm>
        </p:spPr>
        <p:txBody>
          <a:bodyPr>
            <a:normAutofit/>
          </a:bodyPr>
          <a:lstStyle/>
          <a:p>
            <a:r>
              <a:rPr lang="en-US" dirty="0" smtClean="0"/>
              <a:t>Organization 1, Repeat Volunteers</a:t>
            </a:r>
            <a:endParaRPr lang="en-US" dirty="0"/>
          </a:p>
        </p:txBody>
      </p:sp>
      <p:sp>
        <p:nvSpPr>
          <p:cNvPr id="8" name="Rounded Rectangular Callout 7"/>
          <p:cNvSpPr/>
          <p:nvPr/>
        </p:nvSpPr>
        <p:spPr>
          <a:xfrm>
            <a:off x="2057400" y="1600200"/>
            <a:ext cx="3733800" cy="1066800"/>
          </a:xfrm>
          <a:prstGeom prst="wedgeRoundRectCallout">
            <a:avLst>
              <a:gd name="adj1" fmla="val -62466"/>
              <a:gd name="adj2" fmla="val -72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5,764 individuals signed up for one volunteer event.</a:t>
            </a:r>
            <a:endParaRPr lang="en-US" dirty="0"/>
          </a:p>
        </p:txBody>
      </p:sp>
      <p:sp>
        <p:nvSpPr>
          <p:cNvPr id="9" name="Rounded Rectangular Callout 8"/>
          <p:cNvSpPr/>
          <p:nvPr/>
        </p:nvSpPr>
        <p:spPr>
          <a:xfrm>
            <a:off x="3124200" y="3581400"/>
            <a:ext cx="3733800" cy="1066800"/>
          </a:xfrm>
          <a:prstGeom prst="wedgeRoundRectCallout">
            <a:avLst>
              <a:gd name="adj1" fmla="val -72962"/>
              <a:gd name="adj2" fmla="val 5882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1116 individuals  (19%) signed up for a second volunteer event.</a:t>
            </a:r>
            <a:endParaRPr lang="en-US" dirty="0"/>
          </a:p>
        </p:txBody>
      </p:sp>
      <p:sp>
        <p:nvSpPr>
          <p:cNvPr id="10" name="Rounded Rectangular Callout 9"/>
          <p:cNvSpPr/>
          <p:nvPr/>
        </p:nvSpPr>
        <p:spPr>
          <a:xfrm>
            <a:off x="3276600" y="4800600"/>
            <a:ext cx="3581400" cy="838200"/>
          </a:xfrm>
          <a:prstGeom prst="wedgeRoundRectCallout">
            <a:avLst>
              <a:gd name="adj1" fmla="val -62831"/>
              <a:gd name="adj2" fmla="val 5348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404 individuals (7%) signed up for a third volunteer event.</a:t>
            </a:r>
            <a:endParaRPr lang="en-US" dirty="0"/>
          </a:p>
        </p:txBody>
      </p:sp>
      <p:graphicFrame>
        <p:nvGraphicFramePr>
          <p:cNvPr id="11" name="Chart 10"/>
          <p:cNvGraphicFramePr/>
          <p:nvPr/>
        </p:nvGraphicFramePr>
        <p:xfrm>
          <a:off x="533400" y="1066800"/>
          <a:ext cx="8077200" cy="533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84258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Organization 2, Repeat Volunteers</a:t>
            </a:r>
            <a:endParaRPr lang="en-US" dirty="0"/>
          </a:p>
        </p:txBody>
      </p:sp>
      <p:sp>
        <p:nvSpPr>
          <p:cNvPr id="8" name="Rounded Rectangular Callout 7"/>
          <p:cNvSpPr/>
          <p:nvPr/>
        </p:nvSpPr>
        <p:spPr>
          <a:xfrm>
            <a:off x="2209800" y="1524000"/>
            <a:ext cx="3733800" cy="1066800"/>
          </a:xfrm>
          <a:prstGeom prst="wedgeRoundRectCallout">
            <a:avLst>
              <a:gd name="adj1" fmla="val -67868"/>
              <a:gd name="adj2" fmla="val -173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1,290 individuals signed up for one volunteer event.</a:t>
            </a:r>
            <a:endParaRPr lang="en-US" dirty="0"/>
          </a:p>
        </p:txBody>
      </p:sp>
      <p:sp>
        <p:nvSpPr>
          <p:cNvPr id="9" name="Rounded Rectangular Callout 8"/>
          <p:cNvSpPr/>
          <p:nvPr/>
        </p:nvSpPr>
        <p:spPr>
          <a:xfrm>
            <a:off x="2590800" y="3429000"/>
            <a:ext cx="3733800" cy="1066800"/>
          </a:xfrm>
          <a:prstGeom prst="wedgeRoundRectCallout">
            <a:avLst>
              <a:gd name="adj1" fmla="val -60717"/>
              <a:gd name="adj2" fmla="val 600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397 individuals  (31%) signed up for a second volunteer event.</a:t>
            </a:r>
            <a:endParaRPr lang="en-US" dirty="0"/>
          </a:p>
        </p:txBody>
      </p:sp>
      <p:sp>
        <p:nvSpPr>
          <p:cNvPr id="10" name="Rounded Rectangular Callout 9"/>
          <p:cNvSpPr/>
          <p:nvPr/>
        </p:nvSpPr>
        <p:spPr>
          <a:xfrm>
            <a:off x="3276600" y="4800600"/>
            <a:ext cx="3581400" cy="838200"/>
          </a:xfrm>
          <a:prstGeom prst="wedgeRoundRectCallout">
            <a:avLst>
              <a:gd name="adj1" fmla="val -62831"/>
              <a:gd name="adj2" fmla="val 5348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88 individuals (7%) signed up for a third volunteer event.</a:t>
            </a:r>
            <a:endParaRPr lang="en-US" dirty="0"/>
          </a:p>
        </p:txBody>
      </p:sp>
      <p:graphicFrame>
        <p:nvGraphicFramePr>
          <p:cNvPr id="4" name="Chart 3"/>
          <p:cNvGraphicFramePr/>
          <p:nvPr/>
        </p:nvGraphicFramePr>
        <p:xfrm>
          <a:off x="457200" y="1295400"/>
          <a:ext cx="8305800" cy="5181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51725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HRWC, Number of Repeat </a:t>
            </a:r>
            <a:r>
              <a:rPr lang="en-US" dirty="0" err="1" smtClean="0"/>
              <a:t>Vol’s</a:t>
            </a:r>
            <a:endParaRPr lang="en-US" dirty="0"/>
          </a:p>
        </p:txBody>
      </p:sp>
      <p:sp>
        <p:nvSpPr>
          <p:cNvPr id="8" name="Rounded Rectangular Callout 7"/>
          <p:cNvSpPr/>
          <p:nvPr/>
        </p:nvSpPr>
        <p:spPr>
          <a:xfrm>
            <a:off x="2362200" y="1219200"/>
            <a:ext cx="3276600" cy="838200"/>
          </a:xfrm>
          <a:prstGeom prst="wedgeRoundRectCallout">
            <a:avLst>
              <a:gd name="adj1" fmla="val -61611"/>
              <a:gd name="adj2" fmla="val -2329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2,974 individuals attended one volunteer event.</a:t>
            </a:r>
            <a:endParaRPr lang="en-US" dirty="0"/>
          </a:p>
        </p:txBody>
      </p:sp>
      <p:sp>
        <p:nvSpPr>
          <p:cNvPr id="9" name="Rounded Rectangular Callout 8"/>
          <p:cNvSpPr/>
          <p:nvPr/>
        </p:nvSpPr>
        <p:spPr>
          <a:xfrm>
            <a:off x="3276600" y="2286000"/>
            <a:ext cx="3581400" cy="762000"/>
          </a:xfrm>
          <a:prstGeom prst="wedgeRoundRectCallout">
            <a:avLst>
              <a:gd name="adj1" fmla="val -68069"/>
              <a:gd name="adj2" fmla="val 1123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1,556 individuals  (52%) attended a second volunteer event.</a:t>
            </a:r>
            <a:endParaRPr lang="en-US" dirty="0"/>
          </a:p>
        </p:txBody>
      </p:sp>
      <p:sp>
        <p:nvSpPr>
          <p:cNvPr id="10" name="Rounded Rectangular Callout 9"/>
          <p:cNvSpPr/>
          <p:nvPr/>
        </p:nvSpPr>
        <p:spPr>
          <a:xfrm>
            <a:off x="4800600" y="3200400"/>
            <a:ext cx="3581400" cy="838200"/>
          </a:xfrm>
          <a:prstGeom prst="wedgeRoundRectCallout">
            <a:avLst>
              <a:gd name="adj1" fmla="val -96524"/>
              <a:gd name="adj2" fmla="val 801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1,058 individuals (36%) signed up for a third volunteer event.</a:t>
            </a:r>
            <a:endParaRPr lang="en-US" dirty="0"/>
          </a:p>
        </p:txBody>
      </p:sp>
      <p:graphicFrame>
        <p:nvGraphicFramePr>
          <p:cNvPr id="12" name="Chart 11"/>
          <p:cNvGraphicFramePr/>
          <p:nvPr/>
        </p:nvGraphicFramePr>
        <p:xfrm>
          <a:off x="609600" y="1219200"/>
          <a:ext cx="7772400" cy="5181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78409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b="1" dirty="0" smtClean="0"/>
              <a:t>Where did this success come from?</a:t>
            </a:r>
            <a:endParaRPr lang="en-US" b="1" dirty="0"/>
          </a:p>
        </p:txBody>
      </p:sp>
      <p:sp>
        <p:nvSpPr>
          <p:cNvPr id="3" name="Content Placeholder 2"/>
          <p:cNvSpPr>
            <a:spLocks noGrp="1"/>
          </p:cNvSpPr>
          <p:nvPr>
            <p:ph idx="1"/>
          </p:nvPr>
        </p:nvSpPr>
        <p:spPr>
          <a:xfrm>
            <a:off x="457200" y="1752600"/>
            <a:ext cx="8229600" cy="4373563"/>
          </a:xfrm>
        </p:spPr>
        <p:txBody>
          <a:bodyPr>
            <a:normAutofit/>
          </a:bodyPr>
          <a:lstStyle/>
          <a:p>
            <a:r>
              <a:rPr lang="en-US" dirty="0" smtClean="0"/>
              <a:t>Planning</a:t>
            </a:r>
          </a:p>
          <a:p>
            <a:pPr lvl="1"/>
            <a:r>
              <a:rPr lang="en-US" dirty="0" smtClean="0"/>
              <a:t>Strategic planning</a:t>
            </a:r>
          </a:p>
          <a:p>
            <a:pPr lvl="1"/>
            <a:r>
              <a:rPr lang="en-US" dirty="0" smtClean="0"/>
              <a:t>Planning the volunteer program</a:t>
            </a:r>
          </a:p>
          <a:p>
            <a:r>
              <a:rPr lang="en-US" dirty="0" smtClean="0"/>
              <a:t>Tracking</a:t>
            </a:r>
          </a:p>
          <a:p>
            <a:pPr lvl="1"/>
            <a:r>
              <a:rPr lang="en-US" dirty="0" smtClean="0"/>
              <a:t>Tracking Individual Volunteer Hours</a:t>
            </a:r>
          </a:p>
          <a:p>
            <a:r>
              <a:rPr lang="en-US" dirty="0" smtClean="0"/>
              <a:t>Training</a:t>
            </a:r>
          </a:p>
          <a:p>
            <a:pPr lvl="1"/>
            <a:r>
              <a:rPr lang="en-US" dirty="0" smtClean="0"/>
              <a:t>Training programs integral part of program</a:t>
            </a:r>
          </a:p>
          <a:p>
            <a:pPr lvl="1"/>
            <a:r>
              <a:rPr lang="en-US" dirty="0" smtClean="0"/>
              <a:t>Volunteer certification</a:t>
            </a:r>
          </a:p>
        </p:txBody>
      </p:sp>
    </p:spTree>
    <p:extLst>
      <p:ext uri="{BB962C8B-B14F-4D97-AF65-F5344CB8AC3E}">
        <p14:creationId xmlns:p14="http://schemas.microsoft.com/office/powerpoint/2010/main" val="2614944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Participants vs. Trained Leaders</a:t>
            </a:r>
            <a:endParaRPr lang="en-US" dirty="0"/>
          </a:p>
        </p:txBody>
      </p:sp>
      <p:sp>
        <p:nvSpPr>
          <p:cNvPr id="5" name="Oval 4"/>
          <p:cNvSpPr/>
          <p:nvPr/>
        </p:nvSpPr>
        <p:spPr>
          <a:xfrm>
            <a:off x="1143000" y="1981200"/>
            <a:ext cx="4038600" cy="3733800"/>
          </a:xfrm>
          <a:prstGeom prst="ellipse">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263462" y="3294993"/>
            <a:ext cx="1905000" cy="1828800"/>
          </a:xfrm>
          <a:prstGeom prst="ellipse">
            <a:avLst/>
          </a:prstGeom>
          <a:solidFill>
            <a:srgbClr val="FF0000">
              <a:alpha val="7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2286000"/>
            <a:ext cx="2590800" cy="1569660"/>
          </a:xfrm>
          <a:prstGeom prst="rect">
            <a:avLst/>
          </a:prstGeom>
          <a:noFill/>
        </p:spPr>
        <p:txBody>
          <a:bodyPr wrap="square" rtlCol="0">
            <a:spAutoFit/>
          </a:bodyPr>
          <a:lstStyle/>
          <a:p>
            <a:r>
              <a:rPr lang="en-US" sz="2400" b="1" dirty="0" smtClean="0"/>
              <a:t>1,724 people volunteered for </a:t>
            </a:r>
            <a:r>
              <a:rPr lang="en-US" sz="2400" b="1" dirty="0" err="1" smtClean="0"/>
              <a:t>macroinvertebrate</a:t>
            </a:r>
            <a:r>
              <a:rPr lang="en-US" sz="2400" b="1" dirty="0" smtClean="0"/>
              <a:t> monitoring events.</a:t>
            </a:r>
            <a:endParaRPr lang="en-US" b="1" dirty="0"/>
          </a:p>
        </p:txBody>
      </p:sp>
      <p:sp>
        <p:nvSpPr>
          <p:cNvPr id="9" name="TextBox 8"/>
          <p:cNvSpPr txBox="1"/>
          <p:nvPr/>
        </p:nvSpPr>
        <p:spPr>
          <a:xfrm>
            <a:off x="4953000" y="1066800"/>
            <a:ext cx="2590800" cy="1569660"/>
          </a:xfrm>
          <a:prstGeom prst="rect">
            <a:avLst/>
          </a:prstGeom>
          <a:noFill/>
        </p:spPr>
        <p:txBody>
          <a:bodyPr wrap="square" rtlCol="0">
            <a:spAutoFit/>
          </a:bodyPr>
          <a:lstStyle/>
          <a:p>
            <a:r>
              <a:rPr lang="en-US" sz="2400" b="1" dirty="0" smtClean="0"/>
              <a:t>292 (17%) of them attended “Leader Collector” training events.</a:t>
            </a:r>
            <a:endParaRPr lang="en-US" b="1" dirty="0"/>
          </a:p>
        </p:txBody>
      </p:sp>
      <p:cxnSp>
        <p:nvCxnSpPr>
          <p:cNvPr id="11" name="Straight Arrow Connector 10"/>
          <p:cNvCxnSpPr/>
          <p:nvPr/>
        </p:nvCxnSpPr>
        <p:spPr>
          <a:xfrm flipH="1">
            <a:off x="4724400" y="2286000"/>
            <a:ext cx="304800" cy="83820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4684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pPr marL="0" indent="0">
              <a:buNone/>
            </a:pPr>
            <a:r>
              <a:rPr lang="en-US" sz="4000" b="1" dirty="0" smtClean="0"/>
              <a:t>                     Today’s session</a:t>
            </a:r>
          </a:p>
          <a:p>
            <a:pPr marL="0" indent="0">
              <a:buNone/>
            </a:pPr>
            <a:endParaRPr lang="en-US" sz="3000" b="1" dirty="0" smtClean="0"/>
          </a:p>
          <a:p>
            <a:r>
              <a:rPr lang="en-US" sz="3500" dirty="0" smtClean="0"/>
              <a:t>River and watershed groups have grown financially over the past 3 decades.</a:t>
            </a:r>
          </a:p>
          <a:p>
            <a:endParaRPr lang="en-US" sz="3500" dirty="0" smtClean="0"/>
          </a:p>
          <a:p>
            <a:r>
              <a:rPr lang="en-US" sz="3500" dirty="0" smtClean="0"/>
              <a:t>But volunteer engagement may not be growing.</a:t>
            </a:r>
          </a:p>
          <a:p>
            <a:endParaRPr lang="en-US" sz="3500" dirty="0"/>
          </a:p>
          <a:p>
            <a:r>
              <a:rPr lang="en-US" sz="3500" dirty="0" smtClean="0"/>
              <a:t>Practices that can increase volunteer engagement and convert volunteers into leaders and donors.</a:t>
            </a:r>
          </a:p>
          <a:p>
            <a:endParaRPr lang="en-US" sz="3500" dirty="0" smtClean="0"/>
          </a:p>
          <a:p>
            <a:endParaRPr lang="en-US" sz="3500" b="1" dirty="0" smtClean="0"/>
          </a:p>
        </p:txBody>
      </p:sp>
    </p:spTree>
    <p:extLst>
      <p:ext uri="{BB962C8B-B14F-4D97-AF65-F5344CB8AC3E}">
        <p14:creationId xmlns:p14="http://schemas.microsoft.com/office/powerpoint/2010/main" val="162542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971800" cy="4525962"/>
          </a:xfrm>
        </p:spPr>
        <p:txBody>
          <a:bodyPr/>
          <a:lstStyle/>
          <a:p>
            <a:r>
              <a:rPr lang="en-US" dirty="0" smtClean="0"/>
              <a:t>Value of Repeat Volunteers</a:t>
            </a:r>
            <a:endParaRPr lang="en-US" dirty="0"/>
          </a:p>
        </p:txBody>
      </p:sp>
      <p:sp>
        <p:nvSpPr>
          <p:cNvPr id="3" name="TextBox 2"/>
          <p:cNvSpPr txBox="1"/>
          <p:nvPr/>
        </p:nvSpPr>
        <p:spPr>
          <a:xfrm>
            <a:off x="3581400" y="609600"/>
            <a:ext cx="5029200" cy="4031873"/>
          </a:xfrm>
          <a:prstGeom prst="rect">
            <a:avLst/>
          </a:prstGeom>
          <a:noFill/>
        </p:spPr>
        <p:txBody>
          <a:bodyPr wrap="square" rtlCol="0">
            <a:spAutoFit/>
          </a:bodyPr>
          <a:lstStyle/>
          <a:p>
            <a:pPr>
              <a:buFont typeface="Arial" pitchFamily="34" charset="0"/>
              <a:buChar char="•"/>
            </a:pPr>
            <a:r>
              <a:rPr lang="en-US" sz="3200" dirty="0" smtClean="0"/>
              <a:t>Organization 1’s average volunteer showed up 1.34 times.</a:t>
            </a:r>
          </a:p>
          <a:p>
            <a:pPr>
              <a:buFont typeface="Arial" pitchFamily="34" charset="0"/>
              <a:buChar char="•"/>
            </a:pPr>
            <a:r>
              <a:rPr lang="en-US" sz="3200" dirty="0" smtClean="0"/>
              <a:t>Organization 2’s average volunteer showed up 1.41 times.</a:t>
            </a:r>
          </a:p>
          <a:p>
            <a:pPr>
              <a:buFont typeface="Arial" pitchFamily="34" charset="0"/>
              <a:buChar char="•"/>
            </a:pPr>
            <a:r>
              <a:rPr lang="en-US" sz="3200" dirty="0" smtClean="0"/>
              <a:t> Huron’s showed up 5.1 times for 14.1 hours.</a:t>
            </a:r>
            <a:endParaRPr lang="en-US" sz="3200" dirty="0"/>
          </a:p>
        </p:txBody>
      </p:sp>
      <p:sp>
        <p:nvSpPr>
          <p:cNvPr id="4" name="Title 1"/>
          <p:cNvSpPr txBox="1">
            <a:spLocks/>
          </p:cNvSpPr>
          <p:nvPr/>
        </p:nvSpPr>
        <p:spPr>
          <a:xfrm>
            <a:off x="609600" y="4800600"/>
            <a:ext cx="7924800" cy="16764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mj-lt"/>
                <a:ea typeface="+mj-ea"/>
                <a:cs typeface="+mj-cs"/>
              </a:rPr>
              <a:t>Less</a:t>
            </a:r>
            <a:r>
              <a:rPr kumimoji="0" lang="en-US" sz="4400" b="0" i="0" u="none" strike="noStrike" kern="1200" cap="none" spc="0" normalizeH="0" noProof="0" dirty="0" smtClean="0">
                <a:ln>
                  <a:noFill/>
                </a:ln>
                <a:solidFill>
                  <a:srgbClr val="FF0000"/>
                </a:solidFill>
                <a:effectLst/>
                <a:uLnTx/>
                <a:uFillTx/>
                <a:latin typeface="+mj-lt"/>
                <a:ea typeface="+mj-ea"/>
                <a:cs typeface="+mj-cs"/>
              </a:rPr>
              <a:t> volunteer attrition, more volunteer experience, better results</a:t>
            </a:r>
            <a:r>
              <a:rPr kumimoji="0" lang="en-US" sz="4400" b="0" i="0" u="none" strike="noStrike" kern="1200" cap="none" spc="0" normalizeH="0" noProof="0" dirty="0" smtClean="0">
                <a:ln>
                  <a:noFill/>
                </a:ln>
                <a:solidFill>
                  <a:schemeClr val="tx1"/>
                </a:solidFill>
                <a:effectLst/>
                <a:uLnTx/>
                <a:uFillTx/>
                <a:latin typeface="+mj-lt"/>
                <a:ea typeface="+mj-ea"/>
                <a:cs typeface="+mj-cs"/>
              </a:rPr>
              <a: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755297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2743200" cy="6126162"/>
          </a:xfrm>
        </p:spPr>
        <p:txBody>
          <a:bodyPr>
            <a:normAutofit/>
          </a:bodyPr>
          <a:lstStyle/>
          <a:p>
            <a:r>
              <a:rPr lang="en-US" dirty="0" smtClean="0"/>
              <a:t>Repeat volunteers are worth a lot in dollars and program impact.</a:t>
            </a:r>
            <a:endParaRPr lang="en-US" dirty="0"/>
          </a:p>
        </p:txBody>
      </p:sp>
      <p:sp>
        <p:nvSpPr>
          <p:cNvPr id="6" name="TextBox 5"/>
          <p:cNvSpPr txBox="1"/>
          <p:nvPr/>
        </p:nvSpPr>
        <p:spPr>
          <a:xfrm>
            <a:off x="3581400" y="838200"/>
            <a:ext cx="5029200" cy="5016758"/>
          </a:xfrm>
          <a:prstGeom prst="rect">
            <a:avLst/>
          </a:prstGeom>
          <a:noFill/>
        </p:spPr>
        <p:txBody>
          <a:bodyPr wrap="square" rtlCol="0">
            <a:spAutoFit/>
          </a:bodyPr>
          <a:lstStyle/>
          <a:p>
            <a:pPr>
              <a:buFont typeface="Arial" pitchFamily="34" charset="0"/>
              <a:buChar char="•"/>
            </a:pPr>
            <a:r>
              <a:rPr lang="en-US" sz="3200" dirty="0" smtClean="0"/>
              <a:t> Over the life of the Huron River Watershed Council, people who contributed first as volunteers later donated $330,000.</a:t>
            </a:r>
          </a:p>
          <a:p>
            <a:pPr>
              <a:buFont typeface="Arial" pitchFamily="34" charset="0"/>
              <a:buChar char="•"/>
            </a:pPr>
            <a:r>
              <a:rPr lang="en-US" sz="3200" dirty="0" smtClean="0"/>
              <a:t> They also donated 42,855 volunteer hours valued at over $.5M.</a:t>
            </a:r>
          </a:p>
          <a:p>
            <a:pPr>
              <a:buFont typeface="Arial" pitchFamily="34" charset="0"/>
              <a:buChar char="•"/>
            </a:pPr>
            <a:r>
              <a:rPr lang="en-US" sz="3200" dirty="0" smtClean="0"/>
              <a:t> But their real value was program impact.</a:t>
            </a:r>
            <a:endParaRPr lang="en-US" sz="3200" dirty="0"/>
          </a:p>
        </p:txBody>
      </p:sp>
    </p:spTree>
    <p:extLst>
      <p:ext uri="{BB962C8B-B14F-4D97-AF65-F5344CB8AC3E}">
        <p14:creationId xmlns:p14="http://schemas.microsoft.com/office/powerpoint/2010/main" val="2590832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lgn="ctr" rtl="0">
              <a:spcBef>
                <a:spcPts val="0"/>
              </a:spcBef>
              <a:buNone/>
            </a:pPr>
            <a:r>
              <a:rPr lang="en-US" sz="4000" dirty="0" smtClean="0"/>
              <a:t>Planning: Start with a Needs </a:t>
            </a:r>
            <a:r>
              <a:rPr lang="en-US" sz="4000" dirty="0"/>
              <a:t>Analysis</a:t>
            </a:r>
          </a:p>
        </p:txBody>
      </p:sp>
      <p:sp>
        <p:nvSpPr>
          <p:cNvPr id="168" name="Shape 168"/>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lvl="0">
              <a:spcBef>
                <a:spcPts val="0"/>
              </a:spcBef>
              <a:buNone/>
            </a:pPr>
            <a:r>
              <a:rPr lang="en-US" sz="2800" dirty="0" smtClean="0"/>
              <a:t>ID organization Goals</a:t>
            </a:r>
          </a:p>
          <a:p>
            <a:pPr lvl="0">
              <a:spcBef>
                <a:spcPts val="0"/>
              </a:spcBef>
              <a:buNone/>
            </a:pPr>
            <a:endParaRPr lang="en-US" sz="2800" dirty="0"/>
          </a:p>
          <a:p>
            <a:pPr lvl="0">
              <a:spcBef>
                <a:spcPts val="0"/>
              </a:spcBef>
              <a:buNone/>
            </a:pPr>
            <a:r>
              <a:rPr lang="en-US" sz="2800" dirty="0"/>
              <a:t>Do we need additional </a:t>
            </a:r>
            <a:r>
              <a:rPr lang="en-US" sz="2800" dirty="0" smtClean="0"/>
              <a:t>capacity/capability?</a:t>
            </a:r>
            <a:endParaRPr lang="en-US" sz="2800" dirty="0"/>
          </a:p>
          <a:p>
            <a:pPr lvl="0">
              <a:spcBef>
                <a:spcPts val="0"/>
              </a:spcBef>
              <a:buNone/>
            </a:pPr>
            <a:endParaRPr sz="2800" dirty="0"/>
          </a:p>
          <a:p>
            <a:pPr lvl="0">
              <a:spcBef>
                <a:spcPts val="0"/>
              </a:spcBef>
              <a:buNone/>
            </a:pPr>
            <a:r>
              <a:rPr lang="en-US" sz="2800" dirty="0"/>
              <a:t>How can volunteers expand capacity </a:t>
            </a:r>
          </a:p>
          <a:p>
            <a:pPr lvl="0">
              <a:spcBef>
                <a:spcPts val="0"/>
              </a:spcBef>
              <a:buNone/>
            </a:pPr>
            <a:r>
              <a:rPr lang="en-US" sz="2800" dirty="0"/>
              <a:t>   	or alleviate existing staff </a:t>
            </a:r>
            <a:r>
              <a:rPr lang="en-US" sz="2800" dirty="0" smtClean="0"/>
              <a:t>capacity?</a:t>
            </a:r>
          </a:p>
          <a:p>
            <a:pPr lvl="0">
              <a:spcBef>
                <a:spcPts val="0"/>
              </a:spcBef>
              <a:buNone/>
            </a:pPr>
            <a:endParaRPr lang="en-US" sz="2800" dirty="0"/>
          </a:p>
          <a:p>
            <a:pPr lvl="0">
              <a:spcBef>
                <a:spcPts val="0"/>
              </a:spcBef>
              <a:buNone/>
            </a:pPr>
            <a:r>
              <a:rPr lang="en-US" sz="2800" dirty="0"/>
              <a:t>What type of volunteer positions are </a:t>
            </a:r>
            <a:r>
              <a:rPr lang="en-US" sz="2800" dirty="0" smtClean="0"/>
              <a:t>needed?</a:t>
            </a:r>
          </a:p>
          <a:p>
            <a:pPr lvl="0">
              <a:spcBef>
                <a:spcPts val="0"/>
              </a:spcBef>
              <a:buNone/>
            </a:pPr>
            <a:endParaRPr lang="en-US" sz="2800" dirty="0"/>
          </a:p>
          <a:p>
            <a:pPr lvl="0">
              <a:spcBef>
                <a:spcPts val="0"/>
              </a:spcBef>
              <a:buNone/>
            </a:pPr>
            <a:r>
              <a:rPr lang="en-US" sz="2800" dirty="0"/>
              <a:t>How can volunteer </a:t>
            </a:r>
            <a:r>
              <a:rPr lang="en-US" sz="2800" dirty="0" smtClean="0"/>
              <a:t>leadership contribute?</a:t>
            </a:r>
            <a:endParaRPr lang="en-US" sz="2800" dirty="0"/>
          </a:p>
          <a:p>
            <a:pPr lvl="0" rtl="0">
              <a:spcBef>
                <a:spcPts val="0"/>
              </a:spcBef>
              <a:buNone/>
            </a:pPr>
            <a:endParaRPr dirty="0"/>
          </a:p>
        </p:txBody>
      </p:sp>
    </p:spTree>
    <p:extLst>
      <p:ext uri="{BB962C8B-B14F-4D97-AF65-F5344CB8AC3E}">
        <p14:creationId xmlns:p14="http://schemas.microsoft.com/office/powerpoint/2010/main" val="1708739266"/>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Planning (Strategic) fosters volunteer participation &amp; advocacy</a:t>
            </a:r>
            <a:endParaRPr lang="en-US" b="1" dirty="0"/>
          </a:p>
        </p:txBody>
      </p:sp>
      <p:graphicFrame>
        <p:nvGraphicFramePr>
          <p:cNvPr id="4" name="Chart 3"/>
          <p:cNvGraphicFramePr/>
          <p:nvPr/>
        </p:nvGraphicFramePr>
        <p:xfrm>
          <a:off x="914400" y="1600200"/>
          <a:ext cx="7543800" cy="40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79671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a:stretch>
        </a:blipFill>
        <a:effectLst/>
      </p:bgPr>
    </p:bg>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788750062"/>
              </p:ext>
            </p:extLst>
          </p:nvPr>
        </p:nvGraphicFramePr>
        <p:xfrm>
          <a:off x="685800" y="533400"/>
          <a:ext cx="7848600" cy="5867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0538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3886200"/>
          </a:xfrm>
        </p:spPr>
        <p:txBody>
          <a:bodyPr>
            <a:normAutofit/>
          </a:bodyPr>
          <a:lstStyle/>
          <a:p>
            <a:r>
              <a:rPr lang="en-US" sz="4800" b="1" dirty="0" smtClean="0"/>
              <a:t/>
            </a:r>
            <a:br>
              <a:rPr lang="en-US" sz="4800" b="1" dirty="0" smtClean="0"/>
            </a:br>
            <a:r>
              <a:rPr lang="en-US" sz="4800" b="1" dirty="0"/>
              <a:t/>
            </a:r>
            <a:br>
              <a:rPr lang="en-US" sz="4800" b="1" dirty="0"/>
            </a:br>
            <a:r>
              <a:rPr lang="en-US" sz="3600" b="1" dirty="0" smtClean="0"/>
              <a:t>Baird Straughan, </a:t>
            </a:r>
            <a:r>
              <a:rPr lang="en-US" sz="3600" b="1" dirty="0" err="1" smtClean="0"/>
              <a:t>LeadGreen</a:t>
            </a:r>
            <a:r>
              <a:rPr lang="en-US" sz="3600" b="1" dirty="0"/>
              <a:t/>
            </a:r>
            <a:br>
              <a:rPr lang="en-US" sz="3600" b="1" dirty="0"/>
            </a:br>
            <a:r>
              <a:rPr lang="en-US" sz="3600" b="1" dirty="0" smtClean="0">
                <a:hlinkClick r:id="rId4"/>
              </a:rPr>
              <a:t>baird@leadgreen.org</a:t>
            </a:r>
            <a:r>
              <a:rPr lang="en-US" sz="3600" b="1" dirty="0" smtClean="0"/>
              <a:t/>
            </a:r>
            <a:br>
              <a:rPr lang="en-US" sz="3600" b="1" dirty="0" smtClean="0"/>
            </a:br>
            <a:r>
              <a:rPr lang="en-US" sz="3600" b="1" dirty="0" smtClean="0"/>
              <a:t>301-775-5944</a:t>
            </a:r>
            <a:endParaRPr lang="en-US" sz="3600" b="1" dirty="0"/>
          </a:p>
        </p:txBody>
      </p:sp>
    </p:spTree>
    <p:extLst>
      <p:ext uri="{BB962C8B-B14F-4D97-AF65-F5344CB8AC3E}">
        <p14:creationId xmlns:p14="http://schemas.microsoft.com/office/powerpoint/2010/main" val="3954964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b="1" dirty="0" smtClean="0"/>
              <a:t>Since 2014, 129 river and watershed groups submitted Status Reports.  What was their median budget size?</a:t>
            </a:r>
            <a:endParaRPr lang="en-US" b="1" dirty="0"/>
          </a:p>
        </p:txBody>
      </p:sp>
      <p:sp>
        <p:nvSpPr>
          <p:cNvPr id="3" name="Content Placeholder 2"/>
          <p:cNvSpPr>
            <a:spLocks noGrp="1"/>
          </p:cNvSpPr>
          <p:nvPr>
            <p:ph idx="1"/>
          </p:nvPr>
        </p:nvSpPr>
        <p:spPr>
          <a:xfrm>
            <a:off x="457200" y="3200400"/>
            <a:ext cx="8229600" cy="2925763"/>
          </a:xfrm>
        </p:spPr>
        <p:txBody>
          <a:bodyPr/>
          <a:lstStyle/>
          <a:p>
            <a:r>
              <a:rPr lang="en-US" dirty="0" smtClean="0"/>
              <a:t>$0 – 50,000</a:t>
            </a:r>
          </a:p>
          <a:p>
            <a:r>
              <a:rPr lang="en-US" dirty="0" smtClean="0"/>
              <a:t>$50,000 – 100,000</a:t>
            </a:r>
          </a:p>
          <a:p>
            <a:r>
              <a:rPr lang="en-US" dirty="0" smtClean="0"/>
              <a:t>100,000 – 200,000</a:t>
            </a:r>
          </a:p>
          <a:p>
            <a:r>
              <a:rPr lang="en-US" dirty="0" smtClean="0"/>
              <a:t>200,000 and over?</a:t>
            </a:r>
            <a:endParaRPr lang="en-US" dirty="0"/>
          </a:p>
        </p:txBody>
      </p:sp>
      <p:sp>
        <p:nvSpPr>
          <p:cNvPr id="4" name="Rectangle 3"/>
          <p:cNvSpPr/>
          <p:nvPr/>
        </p:nvSpPr>
        <p:spPr>
          <a:xfrm>
            <a:off x="4953001" y="5029200"/>
            <a:ext cx="2820003" cy="923330"/>
          </a:xfrm>
          <a:prstGeom prst="rect">
            <a:avLst/>
          </a:prstGeom>
          <a:noFill/>
        </p:spPr>
        <p:txBody>
          <a:bodyPr wrap="none" lIns="91440" tIns="45720" rIns="91440" bIns="45720">
            <a:spAutoFit/>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$306,197</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 name="Notched Right Arrow 5"/>
          <p:cNvSpPr/>
          <p:nvPr/>
        </p:nvSpPr>
        <p:spPr>
          <a:xfrm rot="10800000">
            <a:off x="4114800" y="5410200"/>
            <a:ext cx="762000" cy="228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In 2003-2004, the median was ???</a:t>
            </a:r>
            <a:endParaRPr lang="en-US" dirty="0"/>
          </a:p>
        </p:txBody>
      </p:sp>
      <p:sp>
        <p:nvSpPr>
          <p:cNvPr id="6" name="Subtitle 5"/>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2003-2004, the median was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5638800" y="1828800"/>
            <a:ext cx="2514600" cy="4343400"/>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financially secure is the average group?</a:t>
            </a:r>
            <a:endParaRPr lang="en-US" dirty="0"/>
          </a:p>
        </p:txBody>
      </p:sp>
      <p:sp>
        <p:nvSpPr>
          <p:cNvPr id="3" name="Content Placeholder 2"/>
          <p:cNvSpPr>
            <a:spLocks noGrp="1"/>
          </p:cNvSpPr>
          <p:nvPr>
            <p:ph idx="1"/>
          </p:nvPr>
        </p:nvSpPr>
        <p:spPr/>
        <p:txBody>
          <a:bodyPr/>
          <a:lstStyle/>
          <a:p>
            <a:r>
              <a:rPr lang="en-US" dirty="0" smtClean="0"/>
              <a:t>&lt; 3 months of reserves</a:t>
            </a:r>
          </a:p>
          <a:p>
            <a:r>
              <a:rPr lang="en-US" dirty="0" smtClean="0"/>
              <a:t>3 to 6 months of reserves</a:t>
            </a:r>
          </a:p>
          <a:p>
            <a:r>
              <a:rPr lang="en-US" dirty="0" smtClean="0"/>
              <a:t>6 to 9 months</a:t>
            </a:r>
          </a:p>
          <a:p>
            <a:r>
              <a:rPr lang="en-US" dirty="0" smtClean="0"/>
              <a:t>More than 9 months</a:t>
            </a:r>
            <a:endParaRPr lang="en-US" dirty="0"/>
          </a:p>
        </p:txBody>
      </p:sp>
      <p:sp>
        <p:nvSpPr>
          <p:cNvPr id="4" name="Rectangle 3"/>
          <p:cNvSpPr/>
          <p:nvPr/>
        </p:nvSpPr>
        <p:spPr>
          <a:xfrm>
            <a:off x="5942738" y="2514600"/>
            <a:ext cx="535724" cy="923330"/>
          </a:xfrm>
          <a:prstGeom prst="rect">
            <a:avLst/>
          </a:prstGeom>
          <a:noFill/>
        </p:spPr>
        <p:txBody>
          <a:bodyPr wrap="none" lIns="91440" tIns="45720" rIns="91440" bIns="45720">
            <a:spAutoFit/>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5</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Notched Right Arrow 4"/>
          <p:cNvSpPr/>
          <p:nvPr/>
        </p:nvSpPr>
        <p:spPr>
          <a:xfrm rot="10800000">
            <a:off x="3124200" y="2895600"/>
            <a:ext cx="2209800" cy="304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33400" y="4343400"/>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nodePh="1">
                                  <p:stCondLst>
                                    <p:cond delay="0"/>
                                  </p:stCondLst>
                                  <p:endCondLst>
                                    <p:cond evt="begin" delay="0">
                                      <p:tn val="39"/>
                                    </p:cond>
                                  </p:end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average group mobilizes how many volunteers?</a:t>
            </a:r>
            <a:endParaRPr lang="en-US" dirty="0"/>
          </a:p>
        </p:txBody>
      </p:sp>
      <p:sp>
        <p:nvSpPr>
          <p:cNvPr id="3" name="Content Placeholder 2"/>
          <p:cNvSpPr>
            <a:spLocks noGrp="1"/>
          </p:cNvSpPr>
          <p:nvPr>
            <p:ph idx="1"/>
          </p:nvPr>
        </p:nvSpPr>
        <p:spPr/>
        <p:txBody>
          <a:bodyPr/>
          <a:lstStyle/>
          <a:p>
            <a:r>
              <a:rPr lang="en-US" dirty="0" smtClean="0"/>
              <a:t>0 – 100</a:t>
            </a:r>
          </a:p>
          <a:p>
            <a:r>
              <a:rPr lang="en-US" dirty="0" smtClean="0"/>
              <a:t>100 – 500</a:t>
            </a:r>
          </a:p>
          <a:p>
            <a:r>
              <a:rPr lang="en-US" dirty="0" smtClean="0"/>
              <a:t>500 – 1000</a:t>
            </a:r>
          </a:p>
          <a:p>
            <a:r>
              <a:rPr lang="en-US" dirty="0" smtClean="0"/>
              <a:t>More than 1000</a:t>
            </a:r>
            <a:endParaRPr lang="en-US" dirty="0"/>
          </a:p>
        </p:txBody>
      </p:sp>
      <p:sp>
        <p:nvSpPr>
          <p:cNvPr id="4" name="Rectangle 3"/>
          <p:cNvSpPr/>
          <p:nvPr/>
        </p:nvSpPr>
        <p:spPr>
          <a:xfrm>
            <a:off x="5562600" y="2057400"/>
            <a:ext cx="1237839" cy="923330"/>
          </a:xfrm>
          <a:prstGeom prst="rect">
            <a:avLst/>
          </a:prstGeom>
          <a:noFill/>
        </p:spPr>
        <p:txBody>
          <a:bodyPr wrap="none" lIns="91440" tIns="45720" rIns="91440" bIns="45720">
            <a:spAutoFit/>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156</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Notched Right Arrow 4"/>
          <p:cNvSpPr/>
          <p:nvPr/>
        </p:nvSpPr>
        <p:spPr>
          <a:xfrm rot="10800000">
            <a:off x="3124200" y="2362200"/>
            <a:ext cx="2209800" cy="304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33400" y="4343400"/>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In 2003/4</a:t>
            </a:r>
            <a:r>
              <a:rPr kumimoji="0" lang="en-US" sz="4400" b="0" i="0" u="none" strike="noStrike" kern="1200" cap="none" spc="0" normalizeH="0" noProof="0" dirty="0" smtClean="0">
                <a:ln>
                  <a:noFill/>
                </a:ln>
                <a:solidFill>
                  <a:schemeClr val="tx1"/>
                </a:solidFill>
                <a:effectLst/>
                <a:uLnTx/>
                <a:uFillTx/>
                <a:latin typeface="+mj-lt"/>
                <a:ea typeface="+mj-ea"/>
                <a:cs typeface="+mj-cs"/>
              </a:rPr>
              <a:t> most groups didn’t know.</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volunteers </a:t>
            </a:r>
            <a:r>
              <a:rPr lang="en-US" u="sng" dirty="0" smtClean="0"/>
              <a:t>leaders</a:t>
            </a:r>
            <a:r>
              <a:rPr lang="en-US" dirty="0" smtClean="0"/>
              <a:t> are mobilized per group?</a:t>
            </a:r>
            <a:endParaRPr lang="en-US" dirty="0"/>
          </a:p>
        </p:txBody>
      </p:sp>
      <p:sp>
        <p:nvSpPr>
          <p:cNvPr id="3" name="Content Placeholder 2"/>
          <p:cNvSpPr>
            <a:spLocks noGrp="1"/>
          </p:cNvSpPr>
          <p:nvPr>
            <p:ph idx="1"/>
          </p:nvPr>
        </p:nvSpPr>
        <p:spPr/>
        <p:txBody>
          <a:bodyPr/>
          <a:lstStyle/>
          <a:p>
            <a:r>
              <a:rPr lang="en-US" dirty="0" smtClean="0"/>
              <a:t>0 – 5</a:t>
            </a:r>
          </a:p>
          <a:p>
            <a:r>
              <a:rPr lang="en-US" dirty="0" smtClean="0"/>
              <a:t>5 – 10 </a:t>
            </a:r>
          </a:p>
          <a:p>
            <a:r>
              <a:rPr lang="en-US" dirty="0" smtClean="0"/>
              <a:t>10 – 50 </a:t>
            </a:r>
          </a:p>
          <a:p>
            <a:r>
              <a:rPr lang="en-US" dirty="0" smtClean="0"/>
              <a:t>50 – 100</a:t>
            </a:r>
          </a:p>
          <a:p>
            <a:r>
              <a:rPr lang="en-US" dirty="0" smtClean="0"/>
              <a:t>100+</a:t>
            </a:r>
            <a:endParaRPr lang="en-US" dirty="0"/>
          </a:p>
        </p:txBody>
      </p:sp>
      <p:sp>
        <p:nvSpPr>
          <p:cNvPr id="4" name="Rectangle 3"/>
          <p:cNvSpPr/>
          <p:nvPr/>
        </p:nvSpPr>
        <p:spPr>
          <a:xfrm>
            <a:off x="5028338" y="1371600"/>
            <a:ext cx="535724" cy="923330"/>
          </a:xfrm>
          <a:prstGeom prst="rect">
            <a:avLst/>
          </a:prstGeom>
          <a:noFill/>
        </p:spPr>
        <p:txBody>
          <a:bodyPr wrap="none" lIns="91440" tIns="45720" rIns="91440" bIns="45720">
            <a:spAutoFit/>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5</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Notched Right Arrow 4"/>
          <p:cNvSpPr/>
          <p:nvPr/>
        </p:nvSpPr>
        <p:spPr>
          <a:xfrm rot="10800000">
            <a:off x="2209800" y="1752600"/>
            <a:ext cx="2209800" cy="304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volunteers </a:t>
            </a:r>
            <a:r>
              <a:rPr lang="en-US" u="sng" dirty="0" smtClean="0"/>
              <a:t>leaders</a:t>
            </a:r>
            <a:r>
              <a:rPr lang="en-US" dirty="0" smtClean="0"/>
              <a:t> were mobilized per group in 2003/4?</a:t>
            </a:r>
            <a:endParaRPr lang="en-US" dirty="0"/>
          </a:p>
        </p:txBody>
      </p:sp>
      <p:sp>
        <p:nvSpPr>
          <p:cNvPr id="3" name="Content Placeholder 2"/>
          <p:cNvSpPr>
            <a:spLocks noGrp="1"/>
          </p:cNvSpPr>
          <p:nvPr>
            <p:ph idx="1"/>
          </p:nvPr>
        </p:nvSpPr>
        <p:spPr/>
        <p:txBody>
          <a:bodyPr/>
          <a:lstStyle/>
          <a:p>
            <a:r>
              <a:rPr lang="en-US" dirty="0" smtClean="0"/>
              <a:t>0 – 5</a:t>
            </a:r>
          </a:p>
          <a:p>
            <a:r>
              <a:rPr lang="en-US" dirty="0" smtClean="0"/>
              <a:t>5 – 10 </a:t>
            </a:r>
          </a:p>
          <a:p>
            <a:r>
              <a:rPr lang="en-US" dirty="0" smtClean="0"/>
              <a:t>10 – 50 </a:t>
            </a:r>
          </a:p>
          <a:p>
            <a:r>
              <a:rPr lang="en-US" dirty="0" smtClean="0"/>
              <a:t>50 – 100</a:t>
            </a:r>
          </a:p>
          <a:p>
            <a:r>
              <a:rPr lang="en-US" dirty="0" smtClean="0"/>
              <a:t>100+</a:t>
            </a:r>
            <a:endParaRPr lang="en-US" dirty="0"/>
          </a:p>
        </p:txBody>
      </p:sp>
      <p:sp>
        <p:nvSpPr>
          <p:cNvPr id="4" name="Rectangle 3"/>
          <p:cNvSpPr/>
          <p:nvPr/>
        </p:nvSpPr>
        <p:spPr>
          <a:xfrm>
            <a:off x="5180738" y="1981200"/>
            <a:ext cx="535724" cy="923330"/>
          </a:xfrm>
          <a:prstGeom prst="rect">
            <a:avLst/>
          </a:prstGeom>
          <a:noFill/>
        </p:spPr>
        <p:txBody>
          <a:bodyPr wrap="none" lIns="91440" tIns="45720" rIns="91440" bIns="45720">
            <a:spAutoFit/>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8</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Notched Right Arrow 4"/>
          <p:cNvSpPr/>
          <p:nvPr/>
        </p:nvSpPr>
        <p:spPr>
          <a:xfrm rot="10800000">
            <a:off x="2362200" y="2362200"/>
            <a:ext cx="2209800" cy="304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7783</TotalTime>
  <Words>973</Words>
  <Application>Microsoft Office PowerPoint</Application>
  <PresentationFormat>On-screen Show (4:3)</PresentationFormat>
  <Paragraphs>162</Paragraphs>
  <Slides>25</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Arial Bold</vt:lpstr>
      <vt:lpstr>Calibri</vt:lpstr>
      <vt:lpstr>Office Theme</vt:lpstr>
      <vt:lpstr>Growing Your Organization: Volunteer Recruitment, Engagement,  Retention</vt:lpstr>
      <vt:lpstr>PowerPoint Presentation</vt:lpstr>
      <vt:lpstr>Since 2014, 129 river and watershed groups submitted Status Reports.  What was their median budget size?</vt:lpstr>
      <vt:lpstr>In 2003-2004, the median was ???</vt:lpstr>
      <vt:lpstr>In 2003-2004, the median was …</vt:lpstr>
      <vt:lpstr>How financially secure is the average group?</vt:lpstr>
      <vt:lpstr>The average group mobilizes how many volunteers?</vt:lpstr>
      <vt:lpstr>How many volunteers leaders are mobilized per group?</vt:lpstr>
      <vt:lpstr>How many volunteers leaders were mobilized per group in 2003/4?</vt:lpstr>
      <vt:lpstr>PowerPoint Presentation</vt:lpstr>
      <vt:lpstr>So what’s going on?</vt:lpstr>
      <vt:lpstr>PowerPoint Presentation</vt:lpstr>
      <vt:lpstr>Example 1: Chesapeake CBI organizations increased their volunteer leaders.</vt:lpstr>
      <vt:lpstr>Example 2: Huron River Watershed Council</vt:lpstr>
      <vt:lpstr>Organization 1, Repeat Volunteers</vt:lpstr>
      <vt:lpstr>Organization 2, Repeat Volunteers</vt:lpstr>
      <vt:lpstr>HRWC, Number of Repeat Vol’s</vt:lpstr>
      <vt:lpstr>Where did this success come from?</vt:lpstr>
      <vt:lpstr>Participants vs. Trained Leaders</vt:lpstr>
      <vt:lpstr>Value of Repeat Volunteers</vt:lpstr>
      <vt:lpstr>Repeat volunteers are worth a lot in dollars and program impact.</vt:lpstr>
      <vt:lpstr>Planning: Start with a Needs Analysis</vt:lpstr>
      <vt:lpstr>Planning (Strategic) fosters volunteer participation &amp; advocacy</vt:lpstr>
      <vt:lpstr>PowerPoint Presentation</vt:lpstr>
      <vt:lpstr>  Baird Straughan, LeadGreen baird@leadgreen.org 301-775-5944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Watershed Organizations Benefit the Bay</dc:title>
  <dc:creator>Baird</dc:creator>
  <cp:lastModifiedBy>Baird Straughan</cp:lastModifiedBy>
  <cp:revision>303</cp:revision>
  <dcterms:created xsi:type="dcterms:W3CDTF">2014-11-17T21:55:59Z</dcterms:created>
  <dcterms:modified xsi:type="dcterms:W3CDTF">2019-10-15T03:55:41Z</dcterms:modified>
</cp:coreProperties>
</file>