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" panose="020F0502020204030203" pitchFamily="34" charset="77"/>
      <p:regular r:id="rId42"/>
      <p:bold r:id="rId43"/>
      <p:italic r:id="rId44"/>
      <p:boldItalic r:id="rId45"/>
    </p:embeddedFont>
    <p:embeddedFont>
      <p:font typeface="Raleway" panose="020B0403030101060003" pitchFamily="34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55"/>
  </p:normalViewPr>
  <p:slideViewPr>
    <p:cSldViewPr snapToGrid="0">
      <p:cViewPr varScale="1">
        <p:scale>
          <a:sx n="125" d="100"/>
          <a:sy n="125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32c5833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32c5833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32c58339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32c58339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f96c9eff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f96c9effb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f96c9eff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f96c9eff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f96c9eff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f96c9eff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96c9eff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f96c9eff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f96c9effb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f96c9effb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f96c9eff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f96c9eff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f96c9eff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f96c9eff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f96c9eff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f96c9effb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f96c9eff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f96c9effb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f96c9effb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f96c9effb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f96c9eff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f96c9eff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f96c9effb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f96c9effb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f96c9effb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f96c9effb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f96c9effb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f96c9effb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2c58339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2c58339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putting in the wrong type of fuel.</a:t>
            </a:r>
            <a:br>
              <a:rPr lang="en"/>
            </a:br>
            <a:r>
              <a:rPr lang="en"/>
              <a:t>I left the car running all night.</a:t>
            </a:r>
            <a:br>
              <a:rPr lang="en"/>
            </a:br>
            <a:r>
              <a:rPr lang="en"/>
              <a:t>I didn’t change my oil. </a:t>
            </a:r>
            <a:br>
              <a:rPr lang="en"/>
            </a:br>
            <a:r>
              <a:rPr lang="en"/>
              <a:t>I put too many miles on my car.</a:t>
            </a:r>
            <a:br>
              <a:rPr lang="en"/>
            </a:br>
            <a:r>
              <a:rPr lang="en"/>
              <a:t>I would do all of the driving. I didn’t take the time to give maps to other people so they share some of the driving. 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32c58339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32c58339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32c58339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32c58339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32c58339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32c58339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32c58339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632c58339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32c58339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32c58339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32c58339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32c58339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2c58339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5" name="Google Shape;165;g632c58339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921" y="686112"/>
            <a:ext cx="6060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96c9ef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96c9ef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a typical day as I did in the SOAS emails. (5 mins).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96c9ef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96c9ef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96c9eff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f96c9eff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f96c9eff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f96c9eff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f96c9eff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f96c9eff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9B77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None/>
              <a:defRPr sz="1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000" b="1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None/>
              <a:defRPr sz="20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None/>
              <a:defRPr sz="20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9B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9B7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2000" b="1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None/>
              <a:defRPr sz="1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None/>
              <a:defRPr sz="1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None/>
              <a:defRPr sz="9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9B7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B7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9B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9B7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9B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78713" y="4594622"/>
            <a:ext cx="4661400" cy="464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reads.com/work/quotes/376130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ogletranslate.blogspot.com/2015/10/futbol-translated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ogletranslate.blogspot.com/2015/10/futbol-translated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SUSTAINING YOURSELF TO SUSTAIN YOUR LEADERSHIP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Aisha Moore, MPH | October 17, 2019 | NJ Audubon Society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unhealthy habits and patterns are sabotaging your ability to serve effectively</a:t>
            </a:r>
            <a:r>
              <a:rPr lang="en">
                <a:solidFill>
                  <a:schemeClr val="accent5"/>
                </a:solidFill>
              </a:rPr>
              <a:t>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l="2132" t="6554" r="6751" b="1409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“Every human is an artist. The dream of your life is to make beautiful art.”</a:t>
            </a:r>
            <a:endParaRPr/>
          </a:p>
        </p:txBody>
      </p:sp>
      <p:grpSp>
        <p:nvGrpSpPr>
          <p:cNvPr id="224" name="Google Shape;224;p35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225" name="Google Shape;22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5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5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From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Don Miguel Ruiz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050" b="1" u="sng">
                  <a:solidFill>
                    <a:srgbClr val="333333"/>
                  </a:solidFill>
                  <a:highlight>
                    <a:srgbClr val="FFFFFF"/>
                  </a:highlight>
                  <a:latin typeface="Lato"/>
                  <a:ea typeface="Lato"/>
                  <a:cs typeface="Lato"/>
                  <a:sym typeface="Lato"/>
                  <a:hlinkClick r:id="rId6"/>
                </a:rPr>
                <a:t>The Four Agreements: A Practical Guide to Personal Freedom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"/>
              <a:t>Take An Inventory</a:t>
            </a:r>
            <a:endParaRPr/>
          </a:p>
        </p:txBody>
      </p:sp>
      <p:sp>
        <p:nvSpPr>
          <p:cNvPr id="233" name="Google Shape;233;p36"/>
          <p:cNvSpPr/>
          <p:nvPr/>
        </p:nvSpPr>
        <p:spPr>
          <a:xfrm>
            <a:off x="3191063" y="209475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333032" y="2061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6049089" y="21413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dirty="0"/>
              <a:t>Define core values</a:t>
            </a:r>
            <a:endParaRPr sz="1400" b="0" dirty="0">
              <a:solidFill>
                <a:schemeClr val="lt1"/>
              </a:solidFill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3352550" y="2134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Explore current values in action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409225" y="2134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Explore what you were boh taught and caught about self-care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 startAt="2"/>
            </a:pPr>
            <a:r>
              <a:rPr lang="en"/>
              <a:t>Write Your Vision Out</a:t>
            </a: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7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dirty="0"/>
              <a:t>Be specific</a:t>
            </a:r>
            <a:endParaRPr sz="1400" b="0" dirty="0">
              <a:solidFill>
                <a:schemeClr val="lt1"/>
              </a:solidFill>
            </a:endParaRPr>
          </a:p>
        </p:txBody>
      </p:sp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Write a positive, inspiring, affirmative vision of what your life will be like when all is well.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Write in the affirmative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 descr="Screen Shot 2015-11-20 at 9.47.21 AM.png"/>
          <p:cNvPicPr preferRelativeResize="0"/>
          <p:nvPr/>
        </p:nvPicPr>
        <p:blipFill rotWithShape="1">
          <a:blip r:embed="rId3">
            <a:alphaModFix/>
          </a:blip>
          <a:srcRect l="4413" r="4404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1559878" y="931016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There is always more work and we seem to always be heading towards a deadline or always behind.</a:t>
            </a:r>
            <a:br>
              <a:rPr lang="en" sz="4400"/>
            </a:b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/>
        </p:nvSpPr>
        <p:spPr>
          <a:xfrm>
            <a:off x="2855550" y="687400"/>
            <a:ext cx="36498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Beliefs I Changed</a:t>
            </a:r>
            <a:endParaRPr sz="28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Leaders work long hours.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Leaders are always stressed.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Leaders need to put the needs of stakeholders before themselves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Office Hours: I only work late two days a week and I only work two weekends per quarter.</a:t>
            </a:r>
            <a:br>
              <a:rPr lang="en" sz="4200">
                <a:solidFill>
                  <a:schemeClr val="accent5"/>
                </a:solidFill>
              </a:rPr>
            </a:br>
            <a:br>
              <a:rPr lang="en" sz="4200">
                <a:solidFill>
                  <a:schemeClr val="accent5"/>
                </a:solidFill>
              </a:rPr>
            </a:br>
            <a:br>
              <a:rPr lang="en" sz="4200">
                <a:solidFill>
                  <a:schemeClr val="accent5"/>
                </a:solidFill>
              </a:rPr>
            </a:br>
            <a:endParaRPr sz="42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0"/>
              <a:t>Alberto scored 30 goals in 21 games.  He is now being scouted by several professional clubs in the Premier League.  And he’s a favorite of the other boys on the team.</a:t>
            </a:r>
            <a:endParaRPr sz="2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See a short video on Alberto’s story</a:t>
            </a: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1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4231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Take 5 minutes and sketch out a new vision. Then we will discuss. </a:t>
            </a:r>
            <a:endParaRPr sz="2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Self-Assessment</a:t>
            </a:r>
            <a:endParaRPr/>
          </a:p>
        </p:txBody>
      </p:sp>
      <p:sp>
        <p:nvSpPr>
          <p:cNvPr id="281" name="Google Shape;281;p42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2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2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dirty="0"/>
              <a:t>DISC Assessment</a:t>
            </a:r>
            <a:endParaRPr sz="1400" b="0" dirty="0">
              <a:solidFill>
                <a:schemeClr val="lt1"/>
              </a:solidFill>
            </a:endParaRPr>
          </a:p>
        </p:txBody>
      </p:sp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Myers Briggs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86" name="Google Shape;286;p42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Strengths Finder 2.0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4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246624" y="237950"/>
            <a:ext cx="84231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Discussion</a:t>
            </a:r>
            <a:br>
              <a:rPr lang="en" sz="4200">
                <a:solidFill>
                  <a:schemeClr val="accent5"/>
                </a:solidFill>
              </a:rPr>
            </a:br>
            <a:br>
              <a:rPr lang="en" sz="4200">
                <a:solidFill>
                  <a:schemeClr val="accent5"/>
                </a:solidFill>
              </a:rPr>
            </a:br>
            <a:r>
              <a:rPr lang="en" sz="4200">
                <a:solidFill>
                  <a:schemeClr val="accent5"/>
                </a:solidFill>
              </a:rPr>
              <a:t>1.Have you taken an assessment? What did it say?</a:t>
            </a:r>
            <a:br>
              <a:rPr lang="en" sz="4200">
                <a:solidFill>
                  <a:schemeClr val="accent5"/>
                </a:solidFill>
              </a:rPr>
            </a:br>
            <a:br>
              <a:rPr lang="en" sz="4200">
                <a:solidFill>
                  <a:schemeClr val="accent5"/>
                </a:solidFill>
              </a:rPr>
            </a:br>
            <a:r>
              <a:rPr lang="en" sz="4200">
                <a:solidFill>
                  <a:schemeClr val="accent5"/>
                </a:solidFill>
              </a:rPr>
              <a:t>2. In what type of environment would you thrive?</a:t>
            </a:r>
            <a:br>
              <a:rPr lang="en" sz="4200">
                <a:solidFill>
                  <a:schemeClr val="accent5"/>
                </a:solidFill>
              </a:rPr>
            </a:br>
            <a:endParaRPr sz="2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Objectives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Introductions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Identify unhealthy habits and patterns that sabotage the ability to serve effectively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Explain the importance of a leadership mission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Build your own self-care plan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/>
          <p:nvPr/>
        </p:nvSpPr>
        <p:spPr>
          <a:xfrm>
            <a:off x="778225" y="705250"/>
            <a:ext cx="74781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see a PM as someone who adheres to rules, standards, procedures, and protocol.  I tend to work independently of the rules and standard operating procedures to just get to the bottom line. They also need to be controlled, deliberate, predictable, and disciplined. I tend to provide teams with moderate structure and work best in roles that have elements of spontaneity and urgency. </a:t>
            </a:r>
            <a:br>
              <a:rPr lang="en" sz="1800"/>
            </a:br>
            <a:br>
              <a:rPr lang="en" sz="1800"/>
            </a:br>
            <a:r>
              <a:rPr lang="en" sz="1800"/>
              <a:t>Where I think I could be helpful to her is that I tend to solve new problems very quickly and assertively and take an active and direct approach to obtain results. I especially like solving new and complex problems. I am also good with working with big teams and motivating others. </a:t>
            </a:r>
            <a:br>
              <a:rPr lang="en" sz="1800"/>
            </a:b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5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4231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accent5"/>
                </a:solidFill>
              </a:rPr>
              <a:t>Lesson</a:t>
            </a:r>
            <a:br>
              <a:rPr lang="en" sz="4200" dirty="0">
                <a:solidFill>
                  <a:schemeClr val="accent5"/>
                </a:solidFill>
              </a:rPr>
            </a:br>
            <a:br>
              <a:rPr lang="en" sz="4200" dirty="0">
                <a:solidFill>
                  <a:schemeClr val="accent5"/>
                </a:solidFill>
              </a:rPr>
            </a:br>
            <a:r>
              <a:rPr lang="en" sz="4200" dirty="0">
                <a:solidFill>
                  <a:schemeClr val="accent5"/>
                </a:solidFill>
              </a:rPr>
              <a:t>Tell people your vision.</a:t>
            </a:r>
            <a:br>
              <a:rPr lang="en" sz="4200" dirty="0">
                <a:solidFill>
                  <a:schemeClr val="accent5"/>
                </a:solidFill>
              </a:rPr>
            </a:br>
            <a:r>
              <a:rPr lang="en" sz="4200" dirty="0">
                <a:solidFill>
                  <a:schemeClr val="accent5"/>
                </a:solidFill>
              </a:rPr>
              <a:t>Don’t go against your natural tendency. </a:t>
            </a:r>
            <a:br>
              <a:rPr lang="en" sz="4200" dirty="0">
                <a:solidFill>
                  <a:schemeClr val="accent5"/>
                </a:solidFill>
              </a:rPr>
            </a:br>
            <a:endParaRPr sz="2100"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u="sng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Time Audit</a:t>
            </a:r>
            <a:endParaRPr/>
          </a:p>
        </p:txBody>
      </p:sp>
      <p:sp>
        <p:nvSpPr>
          <p:cNvPr id="309" name="Google Shape;309;p46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6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6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6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Am I keeping my commitments to my self-care?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313" name="Google Shape;313;p46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Is there time for new activities and how much?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14" name="Google Shape;314;p46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Am I keeping my commitment to my office hours?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Time Audit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Think back to last week.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Three column paper.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Time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Activity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 sz="1800"/>
              <a:t>Withdrawal or Deposit</a:t>
            </a:r>
            <a:br>
              <a:rPr lang="en" sz="1800"/>
            </a:br>
            <a:br>
              <a:rPr lang="en" sz="1800"/>
            </a:b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8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8"/>
          <p:cNvSpPr txBox="1">
            <a:spLocks noGrp="1"/>
          </p:cNvSpPr>
          <p:nvPr>
            <p:ph type="title"/>
          </p:nvPr>
        </p:nvSpPr>
        <p:spPr>
          <a:xfrm>
            <a:off x="270924" y="323050"/>
            <a:ext cx="84231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Discussion</a:t>
            </a:r>
            <a:br>
              <a:rPr lang="en" sz="3000">
                <a:solidFill>
                  <a:schemeClr val="accent5"/>
                </a:solidFill>
              </a:rPr>
            </a:br>
            <a:br>
              <a:rPr lang="en" sz="3000">
                <a:solidFill>
                  <a:schemeClr val="accent5"/>
                </a:solidFill>
              </a:rPr>
            </a:br>
            <a:r>
              <a:rPr lang="en" sz="3000">
                <a:solidFill>
                  <a:schemeClr val="accent5"/>
                </a:solidFill>
              </a:rPr>
              <a:t>What did you notice about your day?</a:t>
            </a:r>
            <a:br>
              <a:rPr lang="en" sz="3000">
                <a:solidFill>
                  <a:schemeClr val="accent5"/>
                </a:solidFill>
              </a:rPr>
            </a:br>
            <a:br>
              <a:rPr lang="en" sz="3000">
                <a:solidFill>
                  <a:schemeClr val="accent5"/>
                </a:solidFill>
              </a:rPr>
            </a:br>
            <a:r>
              <a:rPr lang="en" sz="3000">
                <a:solidFill>
                  <a:schemeClr val="accent5"/>
                </a:solidFill>
              </a:rPr>
              <a:t>How does this match up with your vision? Your natural tendencies.  </a:t>
            </a:r>
            <a:br>
              <a:rPr lang="en" sz="3000">
                <a:solidFill>
                  <a:schemeClr val="accent5"/>
                </a:solidFill>
              </a:rPr>
            </a:br>
            <a:endParaRPr sz="30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0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4. Model Calendar (Conditions)</a:t>
            </a:r>
            <a:endParaRPr sz="3600"/>
          </a:p>
        </p:txBody>
      </p:sp>
      <p:sp>
        <p:nvSpPr>
          <p:cNvPr id="332" name="Google Shape;332;p49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9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What are my regularly scheduled work commitments?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What are my work hours?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37" name="Google Shape;337;p49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What self-care needs to be on the calendar and non-negotiable?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0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Office Hours: I only work late two days a week and I only work two weekends per quarter.</a:t>
            </a:r>
            <a:br>
              <a:rPr lang="en" sz="4200">
                <a:solidFill>
                  <a:schemeClr val="accent5"/>
                </a:solidFill>
              </a:rPr>
            </a:br>
            <a:br>
              <a:rPr lang="en" sz="4200">
                <a:solidFill>
                  <a:schemeClr val="accent5"/>
                </a:solidFill>
              </a:rPr>
            </a:br>
            <a:br>
              <a:rPr lang="en" sz="4200">
                <a:solidFill>
                  <a:schemeClr val="accent5"/>
                </a:solidFill>
              </a:rPr>
            </a:br>
            <a:endParaRPr sz="42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0"/>
              <a:t>Alberto scored 30 goals in 21 games.  He is now being scouted by several professional clubs in the Premier League.  And he’s a favorite of the other boys on the team.</a:t>
            </a:r>
            <a:endParaRPr sz="2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See a short video on Alberto’s story</a:t>
            </a: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4. Model Calendar (Reality)</a:t>
            </a:r>
            <a:endParaRPr sz="3600"/>
          </a:p>
        </p:txBody>
      </p:sp>
      <p:sp>
        <p:nvSpPr>
          <p:cNvPr id="349" name="Google Shape;349;p5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1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1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What can I further negotiate?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353" name="Google Shape;353;p51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What else fits o my calendar given my work hours?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What can I delegate?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title"/>
          </p:nvPr>
        </p:nvSpPr>
        <p:spPr>
          <a:xfrm>
            <a:off x="301600" y="827575"/>
            <a:ext cx="83664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Prioritize You Self-care Planning </a:t>
            </a:r>
            <a:endParaRPr sz="7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System</a:t>
            </a:r>
            <a:endParaRPr sz="7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3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3"/>
          <p:cNvSpPr txBox="1"/>
          <p:nvPr/>
        </p:nvSpPr>
        <p:spPr>
          <a:xfrm>
            <a:off x="2855550" y="687400"/>
            <a:ext cx="3632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Prioritize Your Vision</a:t>
            </a:r>
            <a:endParaRPr sz="22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7" name="Google Shape;367;p53"/>
          <p:cNvSpPr txBox="1">
            <a:spLocks noGrp="1"/>
          </p:cNvSpPr>
          <p:nvPr>
            <p:ph type="body" idx="4294967295"/>
          </p:nvPr>
        </p:nvSpPr>
        <p:spPr>
          <a:xfrm>
            <a:off x="2855550" y="153555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Create an  inspiring, positive,  affirmation statement with a destination.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brought you to this workshop today</a:t>
            </a:r>
            <a:r>
              <a:rPr lang="en">
                <a:solidFill>
                  <a:schemeClr val="accent5"/>
                </a:solidFill>
              </a:rPr>
              <a:t>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4"/>
          <p:cNvSpPr txBox="1"/>
          <p:nvPr/>
        </p:nvSpPr>
        <p:spPr>
          <a:xfrm>
            <a:off x="2639075" y="868825"/>
            <a:ext cx="4121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Prioritize Your Awareness</a:t>
            </a:r>
            <a:endParaRPr sz="22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54"/>
          <p:cNvSpPr txBox="1">
            <a:spLocks noGrp="1"/>
          </p:cNvSpPr>
          <p:nvPr>
            <p:ph type="body" idx="4294967295"/>
          </p:nvPr>
        </p:nvSpPr>
        <p:spPr>
          <a:xfrm>
            <a:off x="2855550" y="163142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Take yourself off autopilot and understand what’s bringing you joy and what’s causing stress.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Prioritize Your Time</a:t>
            </a:r>
            <a:endParaRPr sz="24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55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Make room for your vision and the things that are most important to you.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6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6"/>
          <p:cNvSpPr txBox="1"/>
          <p:nvPr/>
        </p:nvSpPr>
        <p:spPr>
          <a:xfrm>
            <a:off x="2582250" y="687400"/>
            <a:ext cx="3979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4. Prioritize Your Activities</a:t>
            </a:r>
            <a:endParaRPr sz="24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1" name="Google Shape;391;p56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Select self-care activities that directly address what’s stressing you out.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7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 txBox="1"/>
          <p:nvPr/>
        </p:nvSpPr>
        <p:spPr>
          <a:xfrm>
            <a:off x="2555600" y="614875"/>
            <a:ext cx="4016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5. Prioritize Your Boundaries</a:t>
            </a:r>
            <a:endParaRPr sz="21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9" name="Google Shape;399;p57"/>
          <p:cNvSpPr txBox="1">
            <a:spLocks noGrp="1"/>
          </p:cNvSpPr>
          <p:nvPr>
            <p:ph type="body" idx="4294967295"/>
          </p:nvPr>
        </p:nvSpPr>
        <p:spPr>
          <a:xfrm>
            <a:off x="2847500" y="137747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Be very careful to safeguard your life where you are the #1 priority.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Aisha Moore, MPH</a:t>
            </a:r>
            <a:br>
              <a:rPr lang="en"/>
            </a:br>
            <a:r>
              <a:rPr lang="en"/>
              <a:t>Self-care by Aisha</a:t>
            </a:r>
            <a:endParaRPr/>
          </a:p>
        </p:txBody>
      </p:sp>
      <p:sp>
        <p:nvSpPr>
          <p:cNvPr id="405" name="Google Shape;405;p58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aisha@selfcarebyaisha.com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www.selfcarebyaisha.com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D4124"/>
              </a:buClr>
              <a:buFont typeface="Calibri"/>
              <a:buNone/>
            </a:pPr>
            <a:r>
              <a:rPr lang="en" sz="4400" b="0" i="0" u="none" strike="noStrike" cap="none">
                <a:solidFill>
                  <a:srgbClr val="DD4124"/>
                </a:solidFill>
                <a:latin typeface="Calibri"/>
                <a:ea typeface="Calibri"/>
                <a:cs typeface="Calibri"/>
                <a:sym typeface="Calibri"/>
              </a:rPr>
              <a:t>Self-care By Aisha</a:t>
            </a:r>
            <a:endParaRPr sz="4400" b="0" i="0" u="none" strike="noStrike" cap="none">
              <a:solidFill>
                <a:srgbClr val="DD41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87061" r="-87061"/>
          <a:stretch/>
        </p:blipFill>
        <p:spPr>
          <a:xfrm>
            <a:off x="3365500" y="1200150"/>
            <a:ext cx="7493100" cy="30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443038"/>
            <a:ext cx="2590800" cy="14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745" y="3448050"/>
            <a:ext cx="4623000" cy="9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1300" y="120015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4832750" y="14666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Day In The Life of Aisha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Deputy director level position at a public health consulting firm for a few years.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She was board president of one organization and sat on the board of three others.</a:t>
            </a:r>
            <a:br>
              <a:rPr lang="en" sz="1800"/>
            </a:br>
            <a:br>
              <a:rPr lang="en" sz="1800"/>
            </a:br>
            <a:r>
              <a:rPr lang="en" sz="1800"/>
              <a:t>Married dog mom.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00" y="1082175"/>
            <a:ext cx="3276750" cy="34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5 Mistakes I Made That Turned Leadership Dream Into A Nightmare</a:t>
            </a:r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0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#3 Letting Impostor Syndrome Get The Best of Me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#1 Being Focused on A Title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#2 Failure To Self Assess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/>
              <a:t>5 Mistakes I Made That Turned My Leadership Dream Into A Nightmare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#4 Putting Others Needs Before My Own 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#5 Not recognizing the signs of stress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3065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2013 Aisha Meets 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Pepto Bismol.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Nausea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Heartburn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Indigestion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Upset stomach</a:t>
            </a:r>
            <a:endParaRPr sz="1800"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>
            <a:off x="4745325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</a:rPr>
              <a:t>And more...</a:t>
            </a:r>
            <a:endParaRPr sz="3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Rapid Weight Loss</a:t>
            </a:r>
            <a:br>
              <a:rPr lang="en" sz="1800"/>
            </a:br>
            <a:br>
              <a:rPr lang="en" sz="1800"/>
            </a:br>
            <a:r>
              <a:rPr lang="en" sz="1800"/>
              <a:t>High Blood Pressure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Panic Attacks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Irritability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265500" y="754200"/>
            <a:ext cx="4045200" cy="3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lt2"/>
                </a:solidFill>
              </a:rPr>
              <a:t>My Quest</a:t>
            </a:r>
            <a:endParaRPr sz="1800" b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2"/>
                </a:solidFill>
              </a:rPr>
              <a:t>DESIGN MY LIFE AROUND </a:t>
            </a:r>
            <a:r>
              <a:rPr lang="en" sz="3800">
                <a:solidFill>
                  <a:schemeClr val="lt2"/>
                </a:solidFill>
              </a:rPr>
              <a:t>MY VISION AND</a:t>
            </a:r>
            <a:endParaRPr sz="38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HEALTH.</a:t>
            </a:r>
            <a:endParaRPr sz="3400">
              <a:solidFill>
                <a:schemeClr val="lt2"/>
              </a:solidFill>
            </a:endParaRPr>
          </a:p>
        </p:txBody>
      </p:sp>
      <p:grpSp>
        <p:nvGrpSpPr>
          <p:cNvPr id="209" name="Google Shape;209;p33"/>
          <p:cNvGrpSpPr/>
          <p:nvPr/>
        </p:nvGrpSpPr>
        <p:grpSpPr>
          <a:xfrm>
            <a:off x="5216669" y="498564"/>
            <a:ext cx="3777075" cy="4502548"/>
            <a:chOff x="6803275" y="395363"/>
            <a:chExt cx="2212050" cy="2537076"/>
          </a:xfrm>
        </p:grpSpPr>
        <p:pic>
          <p:nvPicPr>
            <p:cNvPr id="210" name="Google Shape;210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33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33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MANTRA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NOTHING AT WORK IS MORE IMPORTANT THAN MY HEALTH AND FAMILY. </a:t>
              </a:r>
              <a:br>
                <a:rPr lang="en" sz="24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endPara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24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WORKING WILL NOT MAKE ME SICK EVER AGAIN.</a:t>
              </a:r>
              <a:endPara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Macintosh PowerPoint</Application>
  <PresentationFormat>On-screen Show (16:9)</PresentationFormat>
  <Paragraphs>108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Lato</vt:lpstr>
      <vt:lpstr>Arial</vt:lpstr>
      <vt:lpstr>Raleway</vt:lpstr>
      <vt:lpstr>Calibri</vt:lpstr>
      <vt:lpstr>Swiss</vt:lpstr>
      <vt:lpstr>Office Theme</vt:lpstr>
      <vt:lpstr>SUSTAINING YOURSELF TO SUSTAIN YOUR LEADERSHIP</vt:lpstr>
      <vt:lpstr>PowerPoint Presentation</vt:lpstr>
      <vt:lpstr>What brought you to this workshop today?</vt:lpstr>
      <vt:lpstr>Self-care By Aisha</vt:lpstr>
      <vt:lpstr>PowerPoint Presentation</vt:lpstr>
      <vt:lpstr>5 Mistakes I Made That Turned Leadership Dream Into A Nightmare</vt:lpstr>
      <vt:lpstr>5 Mistakes I Made That Turned My Leadership Dream Into A Nightmare </vt:lpstr>
      <vt:lpstr>PowerPoint Presentation</vt:lpstr>
      <vt:lpstr>My Quest  DESIGN MY LIFE AROUND MY VISION AND MY HEALTH.</vt:lpstr>
      <vt:lpstr>What unhealthy habits and patterns are sabotaging your ability to serve effectively?</vt:lpstr>
      <vt:lpstr>“Every human is an artist. The dream of your life is to make beautiful art.”</vt:lpstr>
      <vt:lpstr>Take An Inventory</vt:lpstr>
      <vt:lpstr>Write Your Vision Out</vt:lpstr>
      <vt:lpstr>There is always more work and we seem to always be heading towards a deadline or always behind. </vt:lpstr>
      <vt:lpstr>PowerPoint Presentation</vt:lpstr>
      <vt:lpstr>Office Hours: I only work late two days a week and I only work two weekends per quarter.    Alberto scored 30 goals in 21 games.  He is now being scouted by several professional clubs in the Premier League.  And he’s a favorite of the other boys on the team.  See a short video on Alberto’s story</vt:lpstr>
      <vt:lpstr>Take 5 minutes and sketch out a new vision. Then we will discuss.   </vt:lpstr>
      <vt:lpstr>2. Self-Assessment</vt:lpstr>
      <vt:lpstr>Discussion  1.Have you taken an assessment? What did it say?  2. In what type of environment would you thrive?   </vt:lpstr>
      <vt:lpstr>PowerPoint Presentation</vt:lpstr>
      <vt:lpstr>Lesson  Tell people your vision. Don’t go against your natural tendency.    </vt:lpstr>
      <vt:lpstr>3. Time Audit</vt:lpstr>
      <vt:lpstr>PowerPoint Presentation</vt:lpstr>
      <vt:lpstr>Discussion  What did you notice about your day?  How does this match up with your vision? Your natural tendencies.     </vt:lpstr>
      <vt:lpstr>4. Model Calendar (Conditions)</vt:lpstr>
      <vt:lpstr>Office Hours: I only work late two days a week and I only work two weekends per quarter.    Alberto scored 30 goals in 21 games.  He is now being scouted by several professional clubs in the Premier League.  And he’s a favorite of the other boys on the team.  See a short video on Alberto’s story</vt:lpstr>
      <vt:lpstr>4. Model Calendar (Reality)</vt:lpstr>
      <vt:lpstr>Prioritize You Self-care Planning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Aisha Moore, MPH Self-care by Aisha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YOURSELF TO SUSTAIN YOUR LEADERSHIP</dc:title>
  <cp:lastModifiedBy>Aisha Moore</cp:lastModifiedBy>
  <cp:revision>1</cp:revision>
  <dcterms:modified xsi:type="dcterms:W3CDTF">2019-10-11T19:20:58Z</dcterms:modified>
</cp:coreProperties>
</file>