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95" r:id="rId2"/>
    <p:sldMasterId id="2147483707" r:id="rId3"/>
    <p:sldMasterId id="2147483726" r:id="rId4"/>
  </p:sldMasterIdLst>
  <p:notesMasterIdLst>
    <p:notesMasterId r:id="rId39"/>
  </p:notesMasterIdLst>
  <p:sldIdLst>
    <p:sldId id="284" r:id="rId5"/>
    <p:sldId id="295" r:id="rId6"/>
    <p:sldId id="291" r:id="rId7"/>
    <p:sldId id="316" r:id="rId8"/>
    <p:sldId id="312" r:id="rId9"/>
    <p:sldId id="304" r:id="rId10"/>
    <p:sldId id="293" r:id="rId11"/>
    <p:sldId id="315" r:id="rId12"/>
    <p:sldId id="328" r:id="rId13"/>
    <p:sldId id="287" r:id="rId14"/>
    <p:sldId id="317" r:id="rId15"/>
    <p:sldId id="299" r:id="rId16"/>
    <p:sldId id="298" r:id="rId17"/>
    <p:sldId id="297" r:id="rId18"/>
    <p:sldId id="300" r:id="rId19"/>
    <p:sldId id="301" r:id="rId20"/>
    <p:sldId id="306" r:id="rId21"/>
    <p:sldId id="329" r:id="rId22"/>
    <p:sldId id="302" r:id="rId23"/>
    <p:sldId id="269" r:id="rId24"/>
    <p:sldId id="318" r:id="rId25"/>
    <p:sldId id="307" r:id="rId26"/>
    <p:sldId id="320" r:id="rId27"/>
    <p:sldId id="321" r:id="rId28"/>
    <p:sldId id="308" r:id="rId29"/>
    <p:sldId id="323" r:id="rId30"/>
    <p:sldId id="322" r:id="rId31"/>
    <p:sldId id="326" r:id="rId32"/>
    <p:sldId id="309" r:id="rId33"/>
    <p:sldId id="310" r:id="rId34"/>
    <p:sldId id="313" r:id="rId35"/>
    <p:sldId id="327" r:id="rId36"/>
    <p:sldId id="324" r:id="rId37"/>
    <p:sldId id="28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751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Patua One" charset="0"/>
                <a:ea typeface="Patua One" charset="0"/>
                <a:cs typeface="Patua One" charset="0"/>
              </a:defRPr>
            </a:pPr>
            <a:r>
              <a:rPr lang="en-US" sz="3000" b="1" dirty="0">
                <a:solidFill>
                  <a:srgbClr val="4A8860"/>
                </a:solidFill>
                <a:latin typeface="Patua One" charset="0"/>
                <a:ea typeface="Patua One" charset="0"/>
                <a:cs typeface="Patua One" charset="0"/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Patua One" charset="0"/>
              <a:ea typeface="Patua One" charset="0"/>
              <a:cs typeface="Patua One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4A886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8BB79B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C9DED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0109400"/>
        <c:axId val="545941120"/>
      </c:barChart>
      <c:catAx>
        <c:axId val="260109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pPr>
            <a:endParaRPr lang="en-US"/>
          </a:p>
        </c:txPr>
        <c:crossAx val="545941120"/>
        <c:crosses val="autoZero"/>
        <c:auto val="1"/>
        <c:lblAlgn val="ctr"/>
        <c:lblOffset val="100"/>
        <c:noMultiLvlLbl val="0"/>
      </c:catAx>
      <c:valAx>
        <c:axId val="545941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pPr>
            <a:endParaRPr lang="en-US"/>
          </a:p>
        </c:txPr>
        <c:crossAx val="260109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ira Sans" charset="0"/>
              <a:ea typeface="Fira Sans" charset="0"/>
              <a:cs typeface="Fira Sans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Patua One" charset="0"/>
                <a:ea typeface="Patua One" charset="0"/>
                <a:cs typeface="Patua One" charset="0"/>
              </a:defRPr>
            </a:pPr>
            <a:r>
              <a:rPr lang="en-US" sz="3000" b="1" dirty="0">
                <a:solidFill>
                  <a:srgbClr val="4A8860"/>
                </a:solidFill>
                <a:latin typeface="Patua One" charset="0"/>
                <a:ea typeface="Patua One" charset="0"/>
                <a:cs typeface="Patua One" charset="0"/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Patua One" charset="0"/>
              <a:ea typeface="Patua One" charset="0"/>
              <a:cs typeface="Patua One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4A886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8BB79B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C9DED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5947000"/>
        <c:axId val="545939944"/>
      </c:barChart>
      <c:catAx>
        <c:axId val="545947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pPr>
            <a:endParaRPr lang="en-US"/>
          </a:p>
        </c:txPr>
        <c:crossAx val="545939944"/>
        <c:crosses val="autoZero"/>
        <c:auto val="1"/>
        <c:lblAlgn val="ctr"/>
        <c:lblOffset val="100"/>
        <c:noMultiLvlLbl val="0"/>
      </c:catAx>
      <c:valAx>
        <c:axId val="545939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pPr>
            <a:endParaRPr lang="en-US"/>
          </a:p>
        </c:txPr>
        <c:crossAx val="545947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ira Sans" charset="0"/>
              <a:ea typeface="Fira Sans" charset="0"/>
              <a:cs typeface="Fira Sans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3AC77-0396-47A3-85FB-0B9A8A50AF5C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9A9BC-00FA-42FF-96D1-356C93387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91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we are using</a:t>
            </a:r>
            <a:r>
              <a:rPr lang="en-US" baseline="0" dirty="0" smtClean="0"/>
              <a:t> equity and justice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84184-A547-D34A-A0A7-D7A0EB4055C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712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84184-A547-D34A-A0A7-D7A0EB4055C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245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we are using</a:t>
            </a:r>
            <a:r>
              <a:rPr lang="en-US" baseline="0" dirty="0" smtClean="0"/>
              <a:t> equity and justice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84184-A547-D34A-A0A7-D7A0EB4055C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368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Chante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84184-A547-D34A-A0A7-D7A0EB4055C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92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84184-A547-D34A-A0A7-D7A0EB4055C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250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84184-A547-D34A-A0A7-D7A0EB4055C1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469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902DF6EA-2DA3-488F-8E3F-A9E1F8F7D5AA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811593F1-D8BF-4061-B749-33F01A7A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70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DF6EA-2DA3-488F-8E3F-A9E1F8F7D5AA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93F1-D8BF-4061-B749-33F01A7A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7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DF6EA-2DA3-488F-8E3F-A9E1F8F7D5AA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93F1-D8BF-4061-B749-33F01A7A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07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DF6EA-2DA3-488F-8E3F-A9E1F8F7D5AA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93F1-D8BF-4061-B749-33F01A7A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54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DF6EA-2DA3-488F-8E3F-A9E1F8F7D5AA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93F1-D8BF-4061-B749-33F01A7A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21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DF6EA-2DA3-488F-8E3F-A9E1F8F7D5AA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93F1-D8BF-4061-B749-33F01A7A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14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DF6EA-2DA3-488F-8E3F-A9E1F8F7D5AA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93F1-D8BF-4061-B749-33F01A7A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96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902DF6EA-2DA3-488F-8E3F-A9E1F8F7D5AA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93F1-D8BF-4061-B749-33F01A7A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277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902DF6EA-2DA3-488F-8E3F-A9E1F8F7D5AA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93F1-D8BF-4061-B749-33F01A7A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19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age Photo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 sz="22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</a:lstStyle>
          <a:p>
            <a:r>
              <a:rPr lang="en-US" b="1" smtClean="0"/>
              <a:t>DRAG PHOTO ONTO PLACEHOLDER OR CLICK CHANGE PICTURE ICON</a:t>
            </a:r>
          </a:p>
          <a:p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879938" y="5023413"/>
            <a:ext cx="5706319" cy="163203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600"/>
              </a:spcBef>
              <a:buNone/>
              <a:defRPr sz="4000" b="0" cap="none" spc="0" baseline="0">
                <a:solidFill>
                  <a:srgbClr val="4A8860"/>
                </a:solidFill>
                <a:latin typeface="Patua One" charset="0"/>
                <a:ea typeface="Patua One" charset="0"/>
                <a:cs typeface="Patua One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Full Page Photo</a:t>
            </a:r>
          </a:p>
        </p:txBody>
      </p:sp>
    </p:spTree>
    <p:extLst>
      <p:ext uri="{BB962C8B-B14F-4D97-AF65-F5344CB8AC3E}">
        <p14:creationId xmlns:p14="http://schemas.microsoft.com/office/powerpoint/2010/main" val="2753116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2421-A725-4217-AC96-EAB9CE6607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1451-1502-4F46-B335-FDEB16C85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279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DF6EA-2DA3-488F-8E3F-A9E1F8F7D5AA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93F1-D8BF-4061-B749-33F01A7A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461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2421-A725-4217-AC96-EAB9CE6607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1451-1502-4F46-B335-FDEB16C85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09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2421-A725-4217-AC96-EAB9CE6607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1451-1502-4F46-B335-FDEB16C85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61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2421-A725-4217-AC96-EAB9CE6607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1451-1502-4F46-B335-FDEB16C85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179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2421-A725-4217-AC96-EAB9CE6607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1451-1502-4F46-B335-FDEB16C85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3460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2421-A725-4217-AC96-EAB9CE6607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1451-1502-4F46-B335-FDEB16C85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6804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2421-A725-4217-AC96-EAB9CE6607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1451-1502-4F46-B335-FDEB16C85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139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2421-A725-4217-AC96-EAB9CE6607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1451-1502-4F46-B335-FDEB16C85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490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2421-A725-4217-AC96-EAB9CE6607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1451-1502-4F46-B335-FDEB16C85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087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2421-A725-4217-AC96-EAB9CE6607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1451-1502-4F46-B335-FDEB16C85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305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22421-A725-4217-AC96-EAB9CE6607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1451-1502-4F46-B335-FDEB16C85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260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DF6EA-2DA3-488F-8E3F-A9E1F8F7D5AA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93F1-D8BF-4061-B749-33F01A7A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307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age Photo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 sz="22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</a:lstStyle>
          <a:p>
            <a:r>
              <a:rPr lang="en-US" b="1" smtClean="0"/>
              <a:t>DRAG PHOTO ONTO PLACEHOLDER OR CLICK CHANGE PICTURE ICON</a:t>
            </a:r>
          </a:p>
          <a:p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879938" y="5023413"/>
            <a:ext cx="5706319" cy="163203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600"/>
              </a:spcBef>
              <a:buNone/>
              <a:defRPr sz="4000" b="0" cap="none" spc="0" baseline="0">
                <a:solidFill>
                  <a:srgbClr val="4A8860"/>
                </a:solidFill>
                <a:latin typeface="Patua One" charset="0"/>
                <a:ea typeface="Patua One" charset="0"/>
                <a:cs typeface="Patua One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Full Page Photo</a:t>
            </a:r>
          </a:p>
        </p:txBody>
      </p:sp>
    </p:spTree>
    <p:extLst>
      <p:ext uri="{BB962C8B-B14F-4D97-AF65-F5344CB8AC3E}">
        <p14:creationId xmlns:p14="http://schemas.microsoft.com/office/powerpoint/2010/main" val="1528423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>
            <a:lvl1pPr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42327" y="4494998"/>
            <a:ext cx="7071771" cy="166516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200">
                <a:solidFill>
                  <a:schemeClr val="bg1"/>
                </a:solidFill>
                <a:latin typeface="Patua One" charset="0"/>
                <a:ea typeface="Patua One" charset="0"/>
                <a:cs typeface="Patua One" charset="0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cap="all" spc="50" baseline="0">
                <a:solidFill>
                  <a:schemeClr val="bg1"/>
                </a:solidFill>
                <a:latin typeface="Fira Sans" charset="0"/>
                <a:ea typeface="Fira Sans" charset="0"/>
                <a:cs typeface="Fira Sans" charset="0"/>
              </a:defRPr>
            </a:lvl2pPr>
          </a:lstStyle>
          <a:p>
            <a:pPr lvl="0"/>
            <a:r>
              <a:rPr lang="en-US" dirty="0" smtClean="0"/>
              <a:t>Presentation Title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441353" y="4793381"/>
            <a:ext cx="0" cy="13667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49360" y="4793381"/>
            <a:ext cx="2396695" cy="136678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5000"/>
              </a:lnSpc>
              <a:spcBef>
                <a:spcPts val="600"/>
              </a:spcBef>
              <a:buNone/>
              <a:defRPr sz="2000" b="1" cap="all" spc="50" baseline="0">
                <a:solidFill>
                  <a:schemeClr val="bg1"/>
                </a:solidFill>
                <a:latin typeface="Fira Sans" charset="0"/>
                <a:ea typeface="Fira Sans" charset="0"/>
                <a:cs typeface="Fira Sans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Details</a:t>
            </a:r>
          </a:p>
        </p:txBody>
      </p:sp>
    </p:spTree>
    <p:extLst>
      <p:ext uri="{BB962C8B-B14F-4D97-AF65-F5344CB8AC3E}">
        <p14:creationId xmlns:p14="http://schemas.microsoft.com/office/powerpoint/2010/main" val="2434083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>
            <a:lvl1pPr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01491" y="3031958"/>
            <a:ext cx="6789018" cy="160741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200">
                <a:solidFill>
                  <a:schemeClr val="bg1"/>
                </a:solidFill>
                <a:latin typeface="Patua One" charset="0"/>
                <a:ea typeface="Patua One" charset="0"/>
                <a:cs typeface="Patua One" charset="0"/>
              </a:defRPr>
            </a:lvl1pPr>
            <a:lvl2pPr marL="457200" marR="0" indent="0" algn="ctr" defTabSz="9144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cap="all" spc="50" baseline="0">
                <a:solidFill>
                  <a:schemeClr val="bg1"/>
                </a:solidFill>
                <a:latin typeface="Fira Sans" charset="0"/>
                <a:ea typeface="Fira Sans" charset="0"/>
                <a:cs typeface="Fira Sans" charset="0"/>
              </a:defRPr>
            </a:lvl2pPr>
          </a:lstStyle>
          <a:p>
            <a:pPr lvl="0"/>
            <a:r>
              <a:rPr lang="en-US" dirty="0" smtClean="0"/>
              <a:t>Presentation </a:t>
            </a:r>
            <a:br>
              <a:rPr lang="en-US" dirty="0" smtClean="0"/>
            </a:br>
            <a:r>
              <a:rPr lang="en-US" dirty="0" smtClean="0"/>
              <a:t>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701492" y="4703347"/>
            <a:ext cx="6789018" cy="79845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5000"/>
              </a:lnSpc>
              <a:spcBef>
                <a:spcPts val="600"/>
              </a:spcBef>
              <a:buNone/>
              <a:defRPr sz="2000" b="1" cap="all" spc="50" baseline="0">
                <a:solidFill>
                  <a:schemeClr val="bg1"/>
                </a:solidFill>
                <a:latin typeface="Fira Sans" charset="0"/>
                <a:ea typeface="Fira Sans" charset="0"/>
                <a:cs typeface="Fira Sans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Presenter  •  Title  •  Date</a:t>
            </a:r>
          </a:p>
        </p:txBody>
      </p:sp>
    </p:spTree>
    <p:extLst>
      <p:ext uri="{BB962C8B-B14F-4D97-AF65-F5344CB8AC3E}">
        <p14:creationId xmlns:p14="http://schemas.microsoft.com/office/powerpoint/2010/main" val="1454235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>
            <a:lvl1pPr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</a:lstStyle>
          <a:p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53386" y="2595229"/>
            <a:ext cx="7001303" cy="160741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200">
                <a:solidFill>
                  <a:schemeClr val="bg1"/>
                </a:solidFill>
                <a:latin typeface="Patua One" charset="0"/>
                <a:ea typeface="Patua One" charset="0"/>
                <a:cs typeface="Patua One" charset="0"/>
              </a:defRPr>
            </a:lvl1pPr>
            <a:lvl2pPr marL="457200" marR="0" indent="0" algn="ctr" defTabSz="9144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cap="all" spc="50" baseline="0">
                <a:solidFill>
                  <a:schemeClr val="bg1"/>
                </a:solidFill>
                <a:latin typeface="Fira Sans" charset="0"/>
                <a:ea typeface="Fira Sans" charset="0"/>
                <a:cs typeface="Fira Sans" charset="0"/>
              </a:defRPr>
            </a:lvl2pPr>
          </a:lstStyle>
          <a:p>
            <a:pPr lvl="0"/>
            <a:r>
              <a:rPr lang="en-US" dirty="0" smtClean="0"/>
              <a:t>Presentation </a:t>
            </a:r>
            <a:br>
              <a:rPr lang="en-US" dirty="0" smtClean="0"/>
            </a:br>
            <a:r>
              <a:rPr lang="en-US" dirty="0" smtClean="0"/>
              <a:t>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053386" y="4266618"/>
            <a:ext cx="7001304" cy="79845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600"/>
              </a:spcBef>
              <a:buNone/>
              <a:defRPr sz="2000" b="1" cap="all" spc="50" baseline="0">
                <a:solidFill>
                  <a:schemeClr val="bg1"/>
                </a:solidFill>
                <a:latin typeface="Fira Sans" charset="0"/>
                <a:ea typeface="Fira Sans" charset="0"/>
                <a:cs typeface="Fira Sans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Presenter  •  Title  •  Date</a:t>
            </a:r>
          </a:p>
        </p:txBody>
      </p:sp>
    </p:spTree>
    <p:extLst>
      <p:ext uri="{BB962C8B-B14F-4D97-AF65-F5344CB8AC3E}">
        <p14:creationId xmlns:p14="http://schemas.microsoft.com/office/powerpoint/2010/main" val="205264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" b="350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32723" y="1636912"/>
            <a:ext cx="7165205" cy="137621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aseline="0">
                <a:solidFill>
                  <a:srgbClr val="4A8860"/>
                </a:solidFill>
                <a:latin typeface="Patua One" charset="0"/>
                <a:ea typeface="Patua One" charset="0"/>
                <a:cs typeface="Patua One" charset="0"/>
              </a:defRPr>
            </a:lvl1pPr>
          </a:lstStyle>
          <a:p>
            <a:r>
              <a:rPr lang="en-US" sz="4800" dirty="0" smtClean="0">
                <a:solidFill>
                  <a:srgbClr val="4A8860"/>
                </a:solidFill>
                <a:latin typeface="Patua One" charset="0"/>
                <a:ea typeface="Patua One" charset="0"/>
                <a:cs typeface="Patua One" charset="0"/>
              </a:rPr>
              <a:t>Section Title Page</a:t>
            </a:r>
            <a:endParaRPr lang="en-US" sz="4800" dirty="0">
              <a:solidFill>
                <a:srgbClr val="4A8860"/>
              </a:solidFill>
              <a:latin typeface="Patua One" charset="0"/>
              <a:ea typeface="Patua One" charset="0"/>
              <a:cs typeface="Patua One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01CA53-8849-5546-A404-342589C57337}" type="datetimeFigureOut">
              <a:rPr lang="en-US">
                <a:solidFill>
                  <a:prstClr val="black"/>
                </a:solidFill>
              </a:rPr>
              <a:pPr/>
              <a:t>10/9/2019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9CD80F-FF1C-D248-B650-D76C0DCD8E0A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799"/>
            <a:ext cx="12192000" cy="274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135" y="1800583"/>
            <a:ext cx="1990032" cy="2004442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 userDrawn="1"/>
        </p:nvSpPr>
        <p:spPr>
          <a:xfrm>
            <a:off x="3932722" y="3722976"/>
            <a:ext cx="1042416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dirty="0">
              <a:solidFill>
                <a:srgbClr val="4A8860"/>
              </a:solidFill>
              <a:latin typeface="Patua One" charset="0"/>
              <a:ea typeface="Patua One" charset="0"/>
              <a:cs typeface="Patua One" charset="0"/>
            </a:endParaRP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932721" y="3126236"/>
            <a:ext cx="7165205" cy="7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272216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eneral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" b="350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922667"/>
            <a:ext cx="9144000" cy="116889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>
                <a:solidFill>
                  <a:srgbClr val="4A8860"/>
                </a:solidFill>
                <a:latin typeface="Patua One" charset="0"/>
                <a:ea typeface="Patua One" charset="0"/>
                <a:cs typeface="Patua One" charset="0"/>
              </a:defRPr>
            </a:lvl1pPr>
          </a:lstStyle>
          <a:p>
            <a:r>
              <a:rPr lang="en-US" dirty="0" smtClean="0"/>
              <a:t>Paragraph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2228193"/>
            <a:ext cx="9144000" cy="33084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200" baseline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Fira Sans" charset="0"/>
                <a:ea typeface="Fira Sans" charset="0"/>
                <a:cs typeface="Fira Sans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add paragraph</a:t>
            </a: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5207620" y="6114612"/>
            <a:ext cx="65298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charset="0"/>
                <a:ea typeface="Fira Sans Medium" charset="0"/>
                <a:cs typeface="Fira Sans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21</a:t>
            </a:r>
            <a:r>
              <a:rPr lang="en-US" baseline="300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st</a:t>
            </a:r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CENTURY SOLUTIONS TO AMERICA’S WILDLIFE CRISIS•  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NWF.ORG  •  </a:t>
            </a:r>
            <a:fld id="{C09CD80F-FF1C-D248-B650-D76C0DCD8E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r"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2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" b="350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922667"/>
            <a:ext cx="9144000" cy="116889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>
                <a:solidFill>
                  <a:srgbClr val="4A8860"/>
                </a:solidFill>
                <a:latin typeface="Patua One" charset="0"/>
                <a:ea typeface="Patua One" charset="0"/>
                <a:cs typeface="Patua One" charset="0"/>
              </a:defRPr>
            </a:lvl1pPr>
          </a:lstStyle>
          <a:p>
            <a:r>
              <a:rPr lang="en-US" dirty="0" smtClean="0"/>
              <a:t>Bullets</a:t>
            </a:r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7622628" y="6114612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charset="0"/>
                <a:ea typeface="Fira Sans Medium" charset="0"/>
                <a:cs typeface="Fira Sans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PRESENTATION TITLE  •  NWF.ORG  •  </a:t>
            </a:r>
            <a:fld id="{C09CD80F-FF1C-D248-B650-D76C0DCD8E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r"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0" y="2220261"/>
            <a:ext cx="9144000" cy="3516089"/>
          </a:xfrm>
          <a:prstGeom prst="rect">
            <a:avLst/>
          </a:prstGeom>
        </p:spPr>
        <p:txBody>
          <a:bodyPr/>
          <a:lstStyle>
            <a:lvl1pPr>
              <a:buClr>
                <a:srgbClr val="4A8860"/>
              </a:buClr>
              <a:buSzPct val="120000"/>
              <a:defRPr sz="2200" baseline="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  <a:lvl2pPr>
              <a:buClr>
                <a:srgbClr val="4A8860"/>
              </a:buClr>
              <a:buSzPct val="120000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2pPr>
            <a:lvl3pPr>
              <a:buClr>
                <a:srgbClr val="4A8860"/>
              </a:buClr>
              <a:buSzPct val="120000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3pPr>
            <a:lvl4pPr>
              <a:buClr>
                <a:srgbClr val="4A8860"/>
              </a:buClr>
              <a:buSzPct val="120000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4pPr>
            <a:lvl5pPr>
              <a:buClr>
                <a:srgbClr val="4A8860"/>
              </a:buClr>
              <a:buSzPct val="120000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5pPr>
          </a:lstStyle>
          <a:p>
            <a:pPr lvl="0"/>
            <a:r>
              <a:rPr lang="en-US" dirty="0" smtClean="0"/>
              <a:t>Click to add bulleted paragraph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433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" b="350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922667"/>
            <a:ext cx="9144000" cy="116889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>
                <a:solidFill>
                  <a:srgbClr val="4A8860"/>
                </a:solidFill>
                <a:latin typeface="Patua One" charset="0"/>
                <a:ea typeface="Patua One" charset="0"/>
                <a:cs typeface="Patua One" charset="0"/>
              </a:defRPr>
            </a:lvl1pPr>
          </a:lstStyle>
          <a:p>
            <a:r>
              <a:rPr lang="en-US" dirty="0" smtClean="0"/>
              <a:t>Numbers</a:t>
            </a:r>
            <a:endParaRPr lang="en-US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5062654" y="6114612"/>
            <a:ext cx="667477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charset="0"/>
                <a:ea typeface="Fira Sans Medium" charset="0"/>
                <a:cs typeface="Fira Sans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ADVANCING A COMMON AGENDA FOR WILDLIFE •  NWF.ORG  •  </a:t>
            </a:r>
            <a:fld id="{C09CD80F-FF1C-D248-B650-D76C0DCD8E0A}" type="slidenum">
              <a:rPr lang="en-US" sz="12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r"/>
              <a:t>‹#›</a:t>
            </a:fld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0" y="2220261"/>
            <a:ext cx="9144000" cy="3516089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4A8860"/>
              </a:buClr>
              <a:buSzPct val="100000"/>
              <a:buFont typeface="+mj-lt"/>
              <a:buAutoNum type="arabicPeriod"/>
              <a:defRPr sz="2200" baseline="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  <a:lvl2pPr marL="914400" indent="-457200">
              <a:buClr>
                <a:srgbClr val="4A8860"/>
              </a:buClr>
              <a:buSzPct val="100000"/>
              <a:buFont typeface="+mj-lt"/>
              <a:buAutoNum type="arabicPeriod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2pPr>
            <a:lvl3pPr marL="1257300" indent="-342900">
              <a:buClr>
                <a:srgbClr val="4A8860"/>
              </a:buClr>
              <a:buSzPct val="100000"/>
              <a:buFont typeface="+mj-lt"/>
              <a:buAutoNum type="arabicPeriod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3pPr>
            <a:lvl4pPr marL="1714500" indent="-342900">
              <a:buClr>
                <a:srgbClr val="4A8860"/>
              </a:buClr>
              <a:buSzPct val="100000"/>
              <a:buFont typeface="+mj-lt"/>
              <a:buAutoNum type="arabicPeriod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4pPr>
            <a:lvl5pPr marL="2171700" indent="-342900">
              <a:buClr>
                <a:srgbClr val="4A8860"/>
              </a:buClr>
              <a:buSzPct val="100000"/>
              <a:buFont typeface="+mj-lt"/>
              <a:buAutoNum type="arabicPeriod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5pPr>
          </a:lstStyle>
          <a:p>
            <a:pPr lvl="0"/>
            <a:r>
              <a:rPr lang="en-US" dirty="0" smtClean="0"/>
              <a:t>Click to add numbered paragraph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625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" b="350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7622628" y="6114612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charset="0"/>
                <a:ea typeface="Fira Sans Medium" charset="0"/>
                <a:cs typeface="Fira Sans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PRESENTATION TITLE  •  NWF.ORG  •  </a:t>
            </a:r>
            <a:fld id="{C09CD80F-FF1C-D248-B650-D76C0DCD8E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r"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922667"/>
            <a:ext cx="4367514" cy="116889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>
                <a:solidFill>
                  <a:srgbClr val="4A8860"/>
                </a:solidFill>
                <a:latin typeface="Patua One" charset="0"/>
                <a:ea typeface="Patua One" charset="0"/>
                <a:cs typeface="Patua One" charset="0"/>
              </a:defRPr>
            </a:lvl1pPr>
          </a:lstStyle>
          <a:p>
            <a:r>
              <a:rPr lang="en-US" dirty="0" smtClean="0"/>
              <a:t>Paragraph </a:t>
            </a:r>
            <a:br>
              <a:rPr lang="en-US" dirty="0" smtClean="0"/>
            </a:br>
            <a:r>
              <a:rPr lang="en-US" dirty="0" smtClean="0"/>
              <a:t>and Chart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2228193"/>
            <a:ext cx="4367514" cy="33084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200" baseline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Fira Sans" charset="0"/>
                <a:ea typeface="Fira Sans" charset="0"/>
                <a:cs typeface="Fira Sans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add paragraph</a:t>
            </a:r>
          </a:p>
        </p:txBody>
      </p:sp>
      <p:graphicFrame>
        <p:nvGraphicFramePr>
          <p:cNvPr id="9" name="Chart 8"/>
          <p:cNvGraphicFramePr/>
          <p:nvPr userDrawn="1">
            <p:extLst/>
          </p:nvPr>
        </p:nvGraphicFramePr>
        <p:xfrm>
          <a:off x="6516546" y="922667"/>
          <a:ext cx="4560426" cy="4613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3" name="Straight Connector 12"/>
          <p:cNvCxnSpPr/>
          <p:nvPr userDrawn="1"/>
        </p:nvCxnSpPr>
        <p:spPr>
          <a:xfrm flipH="1">
            <a:off x="6204028" y="922667"/>
            <a:ext cx="1" cy="4613986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628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" b="350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7622628" y="6114612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charset="0"/>
                <a:ea typeface="Fira Sans Medium" charset="0"/>
                <a:cs typeface="Fira Sans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PRESENTATION TITLE  •  NWF.ORG  •  </a:t>
            </a:r>
            <a:fld id="{C09CD80F-FF1C-D248-B650-D76C0DCD8E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r"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aphicFrame>
        <p:nvGraphicFramePr>
          <p:cNvPr id="7" name="Chart 6"/>
          <p:cNvGraphicFramePr/>
          <p:nvPr userDrawn="1">
            <p:extLst/>
          </p:nvPr>
        </p:nvGraphicFramePr>
        <p:xfrm>
          <a:off x="1472664" y="719667"/>
          <a:ext cx="9134376" cy="5257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85743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DF6EA-2DA3-488F-8E3F-A9E1F8F7D5AA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93F1-D8BF-4061-B749-33F01A7A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436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" b="350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7622628" y="6114612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charset="0"/>
                <a:ea typeface="Fira Sans Medium" charset="0"/>
                <a:cs typeface="Fira Sans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PRESENTATION TITLE  •  NWF.ORG  •  </a:t>
            </a:r>
            <a:fld id="{C09CD80F-FF1C-D248-B650-D76C0DCD8E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r"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922667"/>
            <a:ext cx="9144000" cy="116889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>
                <a:solidFill>
                  <a:srgbClr val="4A8860"/>
                </a:solidFill>
                <a:latin typeface="Patua One" charset="0"/>
                <a:ea typeface="Patua One" charset="0"/>
                <a:cs typeface="Patua One" charset="0"/>
              </a:defRPr>
            </a:lvl1pPr>
          </a:lstStyle>
          <a:p>
            <a:r>
              <a:rPr lang="en-US" dirty="0" smtClean="0"/>
              <a:t>Table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 userDrawn="1">
            <p:extLst/>
          </p:nvPr>
        </p:nvGraphicFramePr>
        <p:xfrm>
          <a:off x="1552028" y="1998009"/>
          <a:ext cx="9115972" cy="3738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0354"/>
                <a:gridCol w="3257632"/>
                <a:gridCol w="2952099"/>
                <a:gridCol w="1605887"/>
              </a:tblGrid>
              <a:tr h="5374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B w="38100" cmpd="sng">
                      <a:noFill/>
                    </a:lnB>
                    <a:solidFill>
                      <a:srgbClr val="4A88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cap="all" baseline="0" dirty="0" smtClean="0">
                          <a:latin typeface="Fira Sans" charset="0"/>
                          <a:ea typeface="Fira Sans" charset="0"/>
                          <a:cs typeface="Fira Sans" charset="0"/>
                        </a:rPr>
                        <a:t>Column 2</a:t>
                      </a:r>
                      <a:endParaRPr lang="en-US" cap="all" baseline="0" dirty="0">
                        <a:latin typeface="Fira Sans" charset="0"/>
                        <a:ea typeface="Fira Sans" charset="0"/>
                        <a:cs typeface="Fira Sans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rgbClr val="4A88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cap="all" baseline="0" dirty="0" smtClean="0">
                          <a:latin typeface="Fira Sans" charset="0"/>
                          <a:ea typeface="Fira Sans" charset="0"/>
                          <a:cs typeface="Fira Sans" charset="0"/>
                        </a:rPr>
                        <a:t>Column 3</a:t>
                      </a:r>
                    </a:p>
                  </a:txBody>
                  <a:tcPr anchor="ctr">
                    <a:lnB w="38100" cmpd="sng">
                      <a:noFill/>
                    </a:lnB>
                    <a:solidFill>
                      <a:srgbClr val="4A88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cap="all" baseline="0" dirty="0" smtClean="0">
                          <a:latin typeface="Fira Sans" charset="0"/>
                          <a:ea typeface="Fira Sans" charset="0"/>
                          <a:cs typeface="Fira Sans" charset="0"/>
                        </a:rPr>
                        <a:t>Column 4</a:t>
                      </a:r>
                    </a:p>
                  </a:txBody>
                  <a:tcPr anchor="ctr">
                    <a:lnB w="38100" cmpd="sng">
                      <a:noFill/>
                    </a:lnB>
                    <a:solidFill>
                      <a:srgbClr val="4A8860"/>
                    </a:solidFill>
                  </a:tcPr>
                </a:tc>
              </a:tr>
              <a:tr h="1084848">
                <a:tc>
                  <a:txBody>
                    <a:bodyPr/>
                    <a:lstStyle/>
                    <a:p>
                      <a:r>
                        <a:rPr lang="pl-PL" b="1" cap="all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Row</a:t>
                      </a:r>
                      <a:r>
                        <a:rPr lang="pl-PL" b="1" cap="all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2</a:t>
                      </a:r>
                      <a:endParaRPr lang="pl-PL" cap="all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Fira Sans" charset="0"/>
                      </a:endParaRPr>
                    </a:p>
                  </a:txBody>
                  <a:tcPr marL="171450" marR="57150" marT="57150" marB="1143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Lor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aute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omnientendae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nusant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inctotatiunt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laudandantis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ut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as et </a:t>
                      </a:r>
                    </a:p>
                  </a:txBody>
                  <a:tcPr marL="171450" marR="57150" marT="57150" marB="1143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rerecea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quiate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volorae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venet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rehent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rehendant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vendent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ut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Fira Sans" charset="0"/>
                      </a:endParaRPr>
                    </a:p>
                  </a:txBody>
                  <a:tcPr marL="171450" marR="57150" marT="57150" marB="1143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s-I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42</a:t>
                      </a:r>
                    </a:p>
                  </a:txBody>
                  <a:tcPr marL="171450" marR="57150" marT="57150" marB="1143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85580">
                <a:tc>
                  <a:txBody>
                    <a:bodyPr/>
                    <a:lstStyle/>
                    <a:p>
                      <a:r>
                        <a:rPr lang="en-US" b="1" cap="all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Row 3</a:t>
                      </a:r>
                      <a:endParaRPr lang="en-US" cap="all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Fira Sans" charset="0"/>
                      </a:endParaRPr>
                    </a:p>
                  </a:txBody>
                  <a:tcPr marL="171450" marR="57150" marT="57150" marB="1143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Muscim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perem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lesti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amusdant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em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ilis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Fira Sans" charset="0"/>
                      </a:endParaRPr>
                    </a:p>
                  </a:txBody>
                  <a:tcPr marL="171450" marR="57150" marT="57150" marB="1143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Stiist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quunt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parchic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iisque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nullut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quas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e</a:t>
                      </a:r>
                    </a:p>
                  </a:txBody>
                  <a:tcPr marL="171450" marR="57150" marT="57150" marB="1143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1.5 Million</a:t>
                      </a:r>
                    </a:p>
                  </a:txBody>
                  <a:tcPr marL="171450" marR="57150" marT="57150" marB="1143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85580">
                <a:tc>
                  <a:txBody>
                    <a:bodyPr/>
                    <a:lstStyle/>
                    <a:p>
                      <a:r>
                        <a:rPr lang="en-US" b="1" cap="all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Row 4</a:t>
                      </a:r>
                      <a:endParaRPr lang="en-US" cap="all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Fira Sans" charset="0"/>
                      </a:endParaRPr>
                    </a:p>
                  </a:txBody>
                  <a:tcPr marL="171450" marR="57150" marT="57150" marB="1143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Aute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omnientendae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nusant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inctotatiunt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lauda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Fira Sans" charset="0"/>
                      </a:endParaRPr>
                    </a:p>
                  </a:txBody>
                  <a:tcPr marL="171450" marR="57150" marT="57150" marB="1143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Ehendant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vendent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ut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re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oditi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atum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,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custias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s</a:t>
                      </a:r>
                    </a:p>
                  </a:txBody>
                  <a:tcPr marL="171450" marR="57150" marT="57150" marB="1143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10,000</a:t>
                      </a:r>
                    </a:p>
                  </a:txBody>
                  <a:tcPr marL="171450" marR="57150" marT="57150" marB="1143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4899">
                <a:tc>
                  <a:txBody>
                    <a:bodyPr/>
                    <a:lstStyle/>
                    <a:p>
                      <a:r>
                        <a:rPr lang="en-US" b="1" cap="all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Row 5</a:t>
                      </a:r>
                      <a:endParaRPr lang="en-US" cap="all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Fira Sans" charset="0"/>
                      </a:endParaRPr>
                    </a:p>
                  </a:txBody>
                  <a:tcPr marL="171450" marR="57150" marT="57150" marB="1143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Imperem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delest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Fira Sans" charset="0"/>
                      </a:endParaRPr>
                    </a:p>
                  </a:txBody>
                  <a:tcPr marL="171450" marR="57150" marT="57150" marB="1143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Em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ilisetmi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, </a:t>
                      </a:r>
                      <a:r>
                        <a:rPr lang="en-US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ute</a:t>
                      </a: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 ipsum</a:t>
                      </a:r>
                    </a:p>
                  </a:txBody>
                  <a:tcPr marL="171450" marR="57150" marT="57150" marB="1143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Fira Sans" charset="0"/>
                        </a:rPr>
                        <a:t>100,000</a:t>
                      </a:r>
                    </a:p>
                  </a:txBody>
                  <a:tcPr marL="171450" marR="57150" marT="57150" marB="1143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2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" b="350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0622" y="922667"/>
            <a:ext cx="5892800" cy="116889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aseline="0">
                <a:solidFill>
                  <a:srgbClr val="4A8860"/>
                </a:solidFill>
                <a:latin typeface="Patua One" charset="0"/>
                <a:ea typeface="Patua One" charset="0"/>
                <a:cs typeface="Patua One" charset="0"/>
              </a:defRPr>
            </a:lvl1pPr>
          </a:lstStyle>
          <a:p>
            <a:r>
              <a:rPr lang="en-US" dirty="0" smtClean="0"/>
              <a:t>Large Side Image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60622" y="2228193"/>
            <a:ext cx="5892800" cy="35081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200" baseline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Fira Sans" charset="0"/>
                <a:ea typeface="Fira Sans" charset="0"/>
                <a:cs typeface="Fira Sans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add paragraph</a:t>
            </a: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5984111" y="6114612"/>
            <a:ext cx="575331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charset="0"/>
                <a:ea typeface="Fira Sans Medium" charset="0"/>
                <a:cs typeface="Fira Sans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ADVANCING A COMMON AGENDA FOR WILDLIFE  •  NWF.ORG  •  </a:t>
            </a:r>
            <a:fld id="{C09CD80F-FF1C-D248-B650-D76C0DCD8E0A}" type="slidenum">
              <a:rPr lang="en-US" sz="12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r"/>
              <a:t>‹#›</a:t>
            </a:fld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-4519655" y="-1091518"/>
            <a:ext cx="9039310" cy="9041034"/>
          </a:xfrm>
          <a:prstGeom prst="ellipse">
            <a:avLst/>
          </a:prstGeom>
        </p:spPr>
        <p:txBody>
          <a:bodyPr anchor="ctr"/>
          <a:lstStyle>
            <a:lvl1pPr marL="0" indent="0" algn="r">
              <a:buNone/>
              <a:defRPr sz="2200" baseline="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</a:lstStyle>
          <a:p>
            <a:r>
              <a:rPr lang="en-US" dirty="0" smtClean="0"/>
              <a:t>Drag image onto </a:t>
            </a:r>
            <a:br>
              <a:rPr lang="en-US" dirty="0" smtClean="0"/>
            </a:br>
            <a:r>
              <a:rPr lang="en-US" dirty="0" smtClean="0"/>
              <a:t>placeholder or </a:t>
            </a:r>
            <a:br>
              <a:rPr lang="en-US" dirty="0" smtClean="0"/>
            </a:br>
            <a:r>
              <a:rPr lang="en-US" dirty="0" smtClean="0"/>
              <a:t>click image 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821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" b="350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0622" y="922667"/>
            <a:ext cx="5892800" cy="116889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aseline="0">
                <a:solidFill>
                  <a:srgbClr val="4A8860"/>
                </a:solidFill>
                <a:latin typeface="Patua One" charset="0"/>
                <a:ea typeface="Patua One" charset="0"/>
                <a:cs typeface="Patua One" charset="0"/>
              </a:defRPr>
            </a:lvl1pPr>
          </a:lstStyle>
          <a:p>
            <a:r>
              <a:rPr lang="en-US" dirty="0" smtClean="0"/>
              <a:t>Small Single Image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60622" y="2228193"/>
            <a:ext cx="5892800" cy="35081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200" baseline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Fira Sans" charset="0"/>
                <a:ea typeface="Fira Sans" charset="0"/>
                <a:cs typeface="Fira Sans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add paragraph</a:t>
            </a: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7622628" y="6114612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charset="0"/>
                <a:ea typeface="Fira Sans Medium" charset="0"/>
                <a:cs typeface="Fira Sans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PRESENTATION TITLE  •  NWF.ORG  •  </a:t>
            </a:r>
            <a:fld id="{C09CD80F-FF1C-D248-B650-D76C0DCD8E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r"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815" y="1493134"/>
            <a:ext cx="3870992" cy="3871730"/>
          </a:xfrm>
          <a:prstGeom prst="ellipse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348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" b="350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7622628" y="6114612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charset="0"/>
                <a:ea typeface="Fira Sans Medium" charset="0"/>
                <a:cs typeface="Fira Sans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PRESENTATION TITLE  •  NWF.ORG  •  </a:t>
            </a:r>
            <a:fld id="{C09CD80F-FF1C-D248-B650-D76C0DCD8E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r"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351457" y="2680584"/>
            <a:ext cx="2910476" cy="2911031"/>
          </a:xfrm>
          <a:prstGeom prst="ellipse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922667"/>
            <a:ext cx="9144000" cy="68621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>
                <a:solidFill>
                  <a:srgbClr val="4A8860"/>
                </a:solidFill>
                <a:latin typeface="Patua One" charset="0"/>
                <a:ea typeface="Patua One" charset="0"/>
                <a:cs typeface="Patua One" charset="0"/>
              </a:defRPr>
            </a:lvl1pPr>
          </a:lstStyle>
          <a:p>
            <a:r>
              <a:rPr lang="en-US" dirty="0" smtClean="0"/>
              <a:t>Multiple Images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1724629"/>
            <a:ext cx="9144000" cy="5776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200" baseline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Fira Sans" charset="0"/>
                <a:ea typeface="Fira Sans" charset="0"/>
                <a:cs typeface="Fira Sans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add paragraph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569372" y="2680584"/>
            <a:ext cx="2910476" cy="2911031"/>
          </a:xfrm>
          <a:prstGeom prst="ellipse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930067" y="2680584"/>
            <a:ext cx="2910476" cy="2911031"/>
          </a:xfrm>
          <a:prstGeom prst="ellipse">
            <a:avLst/>
          </a:prstGeom>
        </p:spPr>
        <p:txBody>
          <a:bodyPr anchor="ctr"/>
          <a:lstStyle>
            <a:lvl1pPr algn="l"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955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>
            <a:lvl1pPr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</a:lstStyle>
          <a:p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879938" y="5023413"/>
            <a:ext cx="5706319" cy="163203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600"/>
              </a:spcBef>
              <a:buNone/>
              <a:defRPr sz="2200" b="0" cap="none" spc="0" baseline="0">
                <a:solidFill>
                  <a:srgbClr val="4A8860"/>
                </a:solidFill>
                <a:latin typeface="Patua One" charset="0"/>
                <a:ea typeface="Patua One" charset="0"/>
                <a:cs typeface="Patua One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Add quote here</a:t>
            </a:r>
          </a:p>
        </p:txBody>
      </p:sp>
    </p:spTree>
    <p:extLst>
      <p:ext uri="{BB962C8B-B14F-4D97-AF65-F5344CB8AC3E}">
        <p14:creationId xmlns:p14="http://schemas.microsoft.com/office/powerpoint/2010/main" val="972123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8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40093" y="2592607"/>
            <a:ext cx="8484526" cy="228035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5000"/>
              </a:lnSpc>
              <a:buNone/>
              <a:defRPr sz="4000" baseline="0">
                <a:solidFill>
                  <a:schemeClr val="bg1"/>
                </a:solidFill>
                <a:latin typeface="Patua One" charset="0"/>
                <a:ea typeface="Patua One" charset="0"/>
                <a:cs typeface="Patua One" charset="0"/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840093" y="4861247"/>
            <a:ext cx="8484526" cy="159742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000"/>
              </a:lnSpc>
              <a:buNone/>
              <a:defRPr sz="3000" cap="all" baseline="0">
                <a:solidFill>
                  <a:srgbClr val="8BB79B"/>
                </a:solidFill>
                <a:latin typeface="Patua One" charset="0"/>
                <a:ea typeface="Patua One" charset="0"/>
                <a:cs typeface="Patua One" charset="0"/>
              </a:defRPr>
            </a:lvl1pPr>
          </a:lstStyle>
          <a:p>
            <a:pPr lvl="0"/>
            <a:r>
              <a:rPr lang="en-US" dirty="0" smtClean="0"/>
              <a:t>Author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289630" y="2083460"/>
            <a:ext cx="155100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160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</a:lstStyle>
          <a:p>
            <a:r>
              <a:rPr lang="en-US" b="1" smtClean="0"/>
              <a:t>DRAG PHOTO ONTO PLACEHOLDER OR CLICK CHANGE PICTURE ICON</a:t>
            </a:r>
          </a:p>
          <a:p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42327" y="4494998"/>
            <a:ext cx="7071771" cy="166516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200">
                <a:solidFill>
                  <a:schemeClr val="bg1"/>
                </a:solidFill>
                <a:latin typeface="Patua One" charset="0"/>
                <a:ea typeface="Patua One" charset="0"/>
                <a:cs typeface="Patua One" charset="0"/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cap="all" spc="50" baseline="0">
                <a:solidFill>
                  <a:schemeClr val="bg1"/>
                </a:solidFill>
                <a:latin typeface="Fira Sans" charset="0"/>
                <a:ea typeface="Fira Sans" charset="0"/>
                <a:cs typeface="Fira Sans" charset="0"/>
              </a:defRPr>
            </a:lvl2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49360" y="4793381"/>
            <a:ext cx="2396695" cy="136678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95000"/>
              </a:lnSpc>
              <a:spcBef>
                <a:spcPts val="600"/>
              </a:spcBef>
              <a:buNone/>
              <a:defRPr sz="2000" b="1" cap="all" spc="50" baseline="0">
                <a:solidFill>
                  <a:schemeClr val="bg1"/>
                </a:solidFill>
                <a:latin typeface="Fira Sans" charset="0"/>
                <a:ea typeface="Fira Sans" charset="0"/>
                <a:cs typeface="Fira Sans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Details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441353" y="4793381"/>
            <a:ext cx="0" cy="136678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147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 sz="22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</a:lstStyle>
          <a:p>
            <a:r>
              <a:rPr lang="en-US" b="1" smtClean="0"/>
              <a:t>DRAG PHOTO ONTO PLACEHOLDER OR CLICK CHANGE PHOTO ICON</a:t>
            </a:r>
          </a:p>
          <a:p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01491" y="3031958"/>
            <a:ext cx="6789018" cy="160741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200">
                <a:solidFill>
                  <a:schemeClr val="bg1"/>
                </a:solidFill>
                <a:latin typeface="Patua One" charset="0"/>
                <a:ea typeface="Patua One" charset="0"/>
                <a:cs typeface="Patua One" charset="0"/>
              </a:defRPr>
            </a:lvl1pPr>
            <a:lvl2pPr marL="457200" marR="0" indent="0" algn="ctr" defTabSz="9144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cap="all" spc="50" baseline="0">
                <a:solidFill>
                  <a:schemeClr val="bg1"/>
                </a:solidFill>
                <a:latin typeface="Fira Sans" charset="0"/>
                <a:ea typeface="Fira Sans" charset="0"/>
                <a:cs typeface="Fira Sans" charset="0"/>
              </a:defRPr>
            </a:lvl2pPr>
          </a:lstStyle>
          <a:p>
            <a:pPr lvl="0"/>
            <a:r>
              <a:rPr lang="en-US" dirty="0" smtClean="0"/>
              <a:t>Presentation </a:t>
            </a:r>
            <a:br>
              <a:rPr lang="en-US" dirty="0" smtClean="0"/>
            </a:br>
            <a:r>
              <a:rPr lang="en-US" dirty="0" smtClean="0"/>
              <a:t>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701492" y="4703347"/>
            <a:ext cx="6789018" cy="79845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5000"/>
              </a:lnSpc>
              <a:spcBef>
                <a:spcPts val="600"/>
              </a:spcBef>
              <a:buNone/>
              <a:defRPr sz="2000" b="1" cap="all" spc="50" baseline="0">
                <a:solidFill>
                  <a:schemeClr val="bg1"/>
                </a:solidFill>
                <a:latin typeface="Fira Sans" charset="0"/>
                <a:ea typeface="Fira Sans" charset="0"/>
                <a:cs typeface="Fira Sans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Presenter  •  Title  •  Date</a:t>
            </a:r>
          </a:p>
        </p:txBody>
      </p:sp>
    </p:spTree>
    <p:extLst>
      <p:ext uri="{BB962C8B-B14F-4D97-AF65-F5344CB8AC3E}">
        <p14:creationId xmlns:p14="http://schemas.microsoft.com/office/powerpoint/2010/main" val="121990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</a:lstStyle>
          <a:p>
            <a:r>
              <a:rPr lang="en-US" b="1" smtClean="0"/>
              <a:t>DRAG PHOTO ONTO PLACEHOLDER OR CLICK CHANGE PHOTO ICON</a:t>
            </a:r>
          </a:p>
          <a:p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53386" y="2595229"/>
            <a:ext cx="7001303" cy="160741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200">
                <a:solidFill>
                  <a:schemeClr val="bg1"/>
                </a:solidFill>
                <a:latin typeface="Patua One" charset="0"/>
                <a:ea typeface="Patua One" charset="0"/>
                <a:cs typeface="Patua One" charset="0"/>
              </a:defRPr>
            </a:lvl1pPr>
            <a:lvl2pPr marL="457200" marR="0" indent="0" algn="ctr" defTabSz="9144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cap="all" spc="50" baseline="0">
                <a:solidFill>
                  <a:schemeClr val="bg1"/>
                </a:solidFill>
                <a:latin typeface="Fira Sans" charset="0"/>
                <a:ea typeface="Fira Sans" charset="0"/>
                <a:cs typeface="Fira Sans" charset="0"/>
              </a:defRPr>
            </a:lvl2pPr>
          </a:lstStyle>
          <a:p>
            <a:pPr lvl="0"/>
            <a:r>
              <a:rPr lang="en-US" dirty="0" smtClean="0"/>
              <a:t>Presentation </a:t>
            </a:r>
            <a:br>
              <a:rPr lang="en-US" dirty="0" smtClean="0"/>
            </a:br>
            <a:r>
              <a:rPr lang="en-US" dirty="0" smtClean="0"/>
              <a:t>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053386" y="4266618"/>
            <a:ext cx="7001304" cy="79845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600"/>
              </a:spcBef>
              <a:buNone/>
              <a:defRPr sz="2000" b="1" cap="all" spc="50" baseline="0">
                <a:solidFill>
                  <a:schemeClr val="bg1"/>
                </a:solidFill>
                <a:latin typeface="Fira Sans" charset="0"/>
                <a:ea typeface="Fira Sans" charset="0"/>
                <a:cs typeface="Fira Sans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Presenter  •  Title  •  Date</a:t>
            </a:r>
          </a:p>
        </p:txBody>
      </p:sp>
    </p:spTree>
    <p:extLst>
      <p:ext uri="{BB962C8B-B14F-4D97-AF65-F5344CB8AC3E}">
        <p14:creationId xmlns:p14="http://schemas.microsoft.com/office/powerpoint/2010/main" val="2920994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" b="350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32723" y="1636912"/>
            <a:ext cx="7165205" cy="137621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aseline="0">
                <a:solidFill>
                  <a:srgbClr val="4A8860"/>
                </a:solidFill>
                <a:latin typeface="Patua One" charset="0"/>
                <a:ea typeface="Patua One" charset="0"/>
                <a:cs typeface="Patua One" charset="0"/>
              </a:defRPr>
            </a:lvl1pPr>
          </a:lstStyle>
          <a:p>
            <a:r>
              <a:rPr lang="en-US" sz="4800" dirty="0" smtClean="0">
                <a:solidFill>
                  <a:srgbClr val="4A8860"/>
                </a:solidFill>
                <a:latin typeface="Patua One" charset="0"/>
                <a:ea typeface="Patua One" charset="0"/>
                <a:cs typeface="Patua One" charset="0"/>
              </a:rPr>
              <a:t>Section Title Page</a:t>
            </a:r>
            <a:endParaRPr lang="en-US" sz="4800" dirty="0">
              <a:solidFill>
                <a:srgbClr val="4A8860"/>
              </a:solidFill>
              <a:latin typeface="Patua One" charset="0"/>
              <a:ea typeface="Patua One" charset="0"/>
              <a:cs typeface="Patua One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01CA53-8849-5546-A404-342589C57337}" type="datetimeFigureOut">
              <a:rPr lang="en-US" smtClean="0">
                <a:solidFill>
                  <a:prstClr val="black"/>
                </a:solidFill>
              </a:rPr>
              <a:pPr/>
              <a:t>10/9/2019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9CD80F-FF1C-D248-B650-D76C0DCD8E0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799"/>
            <a:ext cx="12192000" cy="274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38694"/>
            <a:ext cx="2286000" cy="22860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 userDrawn="1"/>
        </p:nvSpPr>
        <p:spPr>
          <a:xfrm>
            <a:off x="3932722" y="3722976"/>
            <a:ext cx="1042416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>
              <a:solidFill>
                <a:srgbClr val="4A8860"/>
              </a:solidFill>
              <a:latin typeface="Patua One" charset="0"/>
              <a:ea typeface="Patua One" charset="0"/>
              <a:cs typeface="Patua One" charset="0"/>
            </a:endParaRP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932721" y="3126236"/>
            <a:ext cx="7165205" cy="7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2424406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DF6EA-2DA3-488F-8E3F-A9E1F8F7D5AA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93F1-D8BF-4061-B749-33F01A7A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567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hoto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>
            <a:lvl1pPr marL="0" indent="0">
              <a:buFontTx/>
              <a:buNone/>
              <a:defRPr sz="22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</a:lstStyle>
          <a:p>
            <a:r>
              <a:rPr lang="en-US" b="1" smtClean="0"/>
              <a:t>DRAG PHOTO ONTO PLACEHOLDER OR CLICK CHANGE PICTURE ICON</a:t>
            </a:r>
          </a:p>
          <a:p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879938" y="5023413"/>
            <a:ext cx="5706319" cy="163203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5000"/>
              </a:lnSpc>
              <a:spcBef>
                <a:spcPts val="600"/>
              </a:spcBef>
              <a:buNone/>
              <a:defRPr sz="4000" b="0" cap="none" spc="0" baseline="0">
                <a:solidFill>
                  <a:srgbClr val="4A8860"/>
                </a:solidFill>
                <a:latin typeface="Patua One" charset="0"/>
                <a:ea typeface="Patua One" charset="0"/>
                <a:cs typeface="Patua One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Full Page Photo</a:t>
            </a:r>
          </a:p>
        </p:txBody>
      </p:sp>
    </p:spTree>
    <p:extLst>
      <p:ext uri="{BB962C8B-B14F-4D97-AF65-F5344CB8AC3E}">
        <p14:creationId xmlns:p14="http://schemas.microsoft.com/office/powerpoint/2010/main" val="244794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" b="3509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065352" y="922667"/>
            <a:ext cx="4088070" cy="116889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aseline="0">
                <a:solidFill>
                  <a:srgbClr val="4A8860"/>
                </a:solidFill>
                <a:latin typeface="Patua One" charset="0"/>
                <a:ea typeface="Patua One" charset="0"/>
                <a:cs typeface="Patua One" charset="0"/>
              </a:defRPr>
            </a:lvl1pPr>
          </a:lstStyle>
          <a:p>
            <a:r>
              <a:rPr lang="en-US" dirty="0" smtClean="0"/>
              <a:t>Large Side Image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65352" y="2228193"/>
            <a:ext cx="4088069" cy="35081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200" b="1" baseline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Fira Sans" charset="0"/>
                <a:ea typeface="Fira Sans" charset="0"/>
                <a:cs typeface="Fira Sans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add paragraph</a:t>
            </a: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7622628" y="6114612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charset="0"/>
                <a:ea typeface="Fira Sans Medium" charset="0"/>
                <a:cs typeface="Fira Sans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NWF.ORG  •  </a:t>
            </a:r>
            <a:fld id="{C09CD80F-FF1C-D248-B650-D76C0DCD8E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r"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-2531477" y="-1143001"/>
            <a:ext cx="9142257" cy="91440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2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</a:lstStyle>
          <a:p>
            <a:r>
              <a:rPr lang="en-US" smtClean="0"/>
              <a:t>DRAG PHOTO ONTO PLACEHOLDER OR CLICK CHANGE PHOTO ICON</a:t>
            </a:r>
          </a:p>
        </p:txBody>
      </p:sp>
    </p:spTree>
    <p:extLst>
      <p:ext uri="{BB962C8B-B14F-4D97-AF65-F5344CB8AC3E}">
        <p14:creationId xmlns:p14="http://schemas.microsoft.com/office/powerpoint/2010/main" val="1478559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" b="3509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0622" y="922667"/>
            <a:ext cx="5892800" cy="116889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aseline="0">
                <a:solidFill>
                  <a:srgbClr val="4A8860"/>
                </a:solidFill>
                <a:latin typeface="Patua One" charset="0"/>
                <a:ea typeface="Patua One" charset="0"/>
                <a:cs typeface="Patua One" charset="0"/>
              </a:defRPr>
            </a:lvl1pPr>
          </a:lstStyle>
          <a:p>
            <a:r>
              <a:rPr lang="en-US" dirty="0" smtClean="0"/>
              <a:t>Small Single Image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60622" y="2228193"/>
            <a:ext cx="5892800" cy="35081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200" b="1" baseline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Fira Sans" charset="0"/>
                <a:ea typeface="Fira Sans" charset="0"/>
                <a:cs typeface="Fira Sans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add paragraph</a:t>
            </a: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7622628" y="6114612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charset="0"/>
                <a:ea typeface="Fira Sans Medium" charset="0"/>
                <a:cs typeface="Fira Sans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NWF.ORG  •  </a:t>
            </a:r>
            <a:fld id="{C09CD80F-FF1C-D248-B650-D76C0DCD8E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r"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94815" y="1493134"/>
            <a:ext cx="3870992" cy="387173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</a:lstStyle>
          <a:p>
            <a:r>
              <a:rPr lang="en-US" smtClean="0"/>
              <a:t>DRAG PHOTO ONTO PLACEHOLDER OR CLICK CHANGE PHOTO ICON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70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" b="350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0" y="485938"/>
            <a:ext cx="12192000" cy="686214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4000">
                <a:solidFill>
                  <a:srgbClr val="4A8860"/>
                </a:solidFill>
                <a:latin typeface="Patua One" charset="0"/>
                <a:ea typeface="Patua One" charset="0"/>
                <a:cs typeface="Patua One" charset="0"/>
              </a:defRPr>
            </a:lvl1pPr>
          </a:lstStyle>
          <a:p>
            <a:r>
              <a:rPr lang="en-US" dirty="0" smtClean="0"/>
              <a:t>Double Images</a:t>
            </a:r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378744" y="1465932"/>
            <a:ext cx="4571136" cy="45720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FontTx/>
              <a:buNone/>
              <a:defRPr sz="22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</a:lstStyle>
          <a:p>
            <a:r>
              <a:rPr lang="en-US" smtClean="0"/>
              <a:t>DRAG PHOTO ONTO PLACEHOLDER OR CLICK CHANGE PICTURE ICON</a:t>
            </a:r>
            <a:endParaRPr lang="en-US"/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227636" y="1465932"/>
            <a:ext cx="4571136" cy="4572000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FontTx/>
              <a:buNone/>
              <a:defRPr sz="22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</a:lstStyle>
          <a:p>
            <a:r>
              <a:rPr lang="en-US" smtClean="0"/>
              <a:t>DRAG PHOTO ONTO PLACEHOLDER OR CLICK CHANGE PICTURE ICON</a:t>
            </a:r>
            <a:endParaRPr lang="en-US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7622628" y="6114612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charset="0"/>
                <a:ea typeface="Fira Sans Medium" charset="0"/>
                <a:cs typeface="Fira Sans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NWF.ORG  •  </a:t>
            </a:r>
            <a:fld id="{C09CD80F-FF1C-D248-B650-D76C0DCD8E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r"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944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" b="350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Picture Placeholder 4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304800" y="1465937"/>
            <a:ext cx="3657600" cy="3658294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FontTx/>
              <a:buNone/>
              <a:defRPr sz="22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</a:lstStyle>
          <a:p>
            <a:r>
              <a:rPr lang="en-US" smtClean="0"/>
              <a:t>DRAG PHOTO ONTO PLACEHOLDER OR CLICK CHANGE PICTURE ICON</a:t>
            </a:r>
            <a:endParaRPr lang="en-US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4267200" y="1465937"/>
            <a:ext cx="3657600" cy="3658294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FontTx/>
              <a:buNone/>
              <a:defRPr sz="22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</a:lstStyle>
          <a:p>
            <a:r>
              <a:rPr lang="en-US" smtClean="0"/>
              <a:t>DRAG PHOTO ONTO PLACEHOLDER OR CLICK CHANGE PICTURE ICON</a:t>
            </a:r>
            <a:endParaRPr lang="en-US"/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8229600" y="1465937"/>
            <a:ext cx="3657600" cy="3658294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FontTx/>
              <a:buNone/>
              <a:defRPr sz="22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</a:lstStyle>
          <a:p>
            <a:r>
              <a:rPr lang="en-US" smtClean="0"/>
              <a:t>DRAG PHOTO ONTO PLACEHOLDER OR CLICK CHANGE PICTURE ICON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0" y="485938"/>
            <a:ext cx="12192000" cy="686214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4000">
                <a:solidFill>
                  <a:srgbClr val="4A8860"/>
                </a:solidFill>
                <a:latin typeface="Patua One" charset="0"/>
                <a:ea typeface="Patua One" charset="0"/>
                <a:cs typeface="Patua One" charset="0"/>
              </a:defRPr>
            </a:lvl1pPr>
          </a:lstStyle>
          <a:p>
            <a:r>
              <a:rPr lang="en-US" dirty="0" smtClean="0"/>
              <a:t>Triple Images</a:t>
            </a:r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7622628" y="6114612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charset="0"/>
                <a:ea typeface="Fira Sans Medium" charset="0"/>
                <a:cs typeface="Fira Sans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NWF.ORG  •  </a:t>
            </a:r>
            <a:fld id="{C09CD80F-FF1C-D248-B650-D76C0DCD8E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r"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6684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" b="350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512788"/>
            <a:ext cx="9144000" cy="116889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>
                <a:solidFill>
                  <a:srgbClr val="4A8860"/>
                </a:solidFill>
                <a:latin typeface="Patua One" charset="0"/>
                <a:ea typeface="Patua One" charset="0"/>
                <a:cs typeface="Patua One" charset="0"/>
              </a:defRPr>
            </a:lvl1pPr>
          </a:lstStyle>
          <a:p>
            <a:r>
              <a:rPr lang="en-US" dirty="0" smtClean="0"/>
              <a:t>Paragraph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1854892"/>
            <a:ext cx="9144000" cy="27444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200" b="1" baseline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Fira Sans" charset="0"/>
                <a:ea typeface="Fira Sans" charset="0"/>
                <a:cs typeface="Fira Sans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add paragraph</a:t>
            </a: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7622628" y="6114612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charset="0"/>
                <a:ea typeface="Fira Sans Medium" charset="0"/>
                <a:cs typeface="Fira Sans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NWF.ORG  •  </a:t>
            </a:r>
            <a:fld id="{C09CD80F-FF1C-D248-B650-D76C0DCD8E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r"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916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" b="350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527526"/>
            <a:ext cx="9144000" cy="116889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>
                <a:solidFill>
                  <a:srgbClr val="4A8860"/>
                </a:solidFill>
                <a:latin typeface="Patua One" charset="0"/>
                <a:ea typeface="Patua One" charset="0"/>
                <a:cs typeface="Patua One" charset="0"/>
              </a:defRPr>
            </a:lvl1pPr>
          </a:lstStyle>
          <a:p>
            <a:r>
              <a:rPr lang="en-US" dirty="0" smtClean="0"/>
              <a:t>Bullets</a:t>
            </a:r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7622628" y="6114612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charset="0"/>
                <a:ea typeface="Fira Sans Medium" charset="0"/>
                <a:cs typeface="Fira Sans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NWF.ORG  •  </a:t>
            </a:r>
            <a:fld id="{C09CD80F-FF1C-D248-B650-D76C0DCD8E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r"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0" y="1947307"/>
            <a:ext cx="9144000" cy="2747524"/>
          </a:xfrm>
          <a:prstGeom prst="rect">
            <a:avLst/>
          </a:prstGeom>
        </p:spPr>
        <p:txBody>
          <a:bodyPr/>
          <a:lstStyle>
            <a:lvl1pPr>
              <a:buClr>
                <a:srgbClr val="4A8860"/>
              </a:buClr>
              <a:buSzPct val="120000"/>
              <a:defRPr sz="22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  <a:lvl2pPr>
              <a:buClr>
                <a:srgbClr val="4A8860"/>
              </a:buClr>
              <a:buSzPct val="120000"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2pPr>
            <a:lvl3pPr>
              <a:buClr>
                <a:srgbClr val="4A8860"/>
              </a:buClr>
              <a:buSzPct val="120000"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3pPr>
            <a:lvl4pPr>
              <a:buClr>
                <a:srgbClr val="4A8860"/>
              </a:buClr>
              <a:buSzPct val="120000"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4pPr>
            <a:lvl5pPr>
              <a:buClr>
                <a:srgbClr val="4A8860"/>
              </a:buClr>
              <a:buSzPct val="120000"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5pPr>
          </a:lstStyle>
          <a:p>
            <a:pPr lvl="0"/>
            <a:r>
              <a:rPr lang="en-US" dirty="0" smtClean="0"/>
              <a:t>Click to add bulleted paragraph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619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" b="350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525685"/>
            <a:ext cx="9144000" cy="116889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>
                <a:solidFill>
                  <a:srgbClr val="4A8860"/>
                </a:solidFill>
                <a:latin typeface="Patua One" charset="0"/>
                <a:ea typeface="Patua One" charset="0"/>
                <a:cs typeface="Patua One" charset="0"/>
              </a:defRPr>
            </a:lvl1pPr>
          </a:lstStyle>
          <a:p>
            <a:r>
              <a:rPr lang="en-US" dirty="0" smtClean="0"/>
              <a:t>Numbers</a:t>
            </a:r>
            <a:endParaRPr lang="en-US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7622628" y="6114612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charset="0"/>
                <a:ea typeface="Fira Sans Medium" charset="0"/>
                <a:cs typeface="Fira Sans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NWF.ORG  •  </a:t>
            </a:r>
            <a:fld id="{C09CD80F-FF1C-D248-B650-D76C0DCD8E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r"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0" y="1841237"/>
            <a:ext cx="9144000" cy="2744411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4A8860"/>
              </a:buClr>
              <a:buSzPct val="100000"/>
              <a:buFont typeface="+mj-lt"/>
              <a:buAutoNum type="arabicPeriod"/>
              <a:defRPr sz="22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1pPr>
            <a:lvl2pPr marL="914400" indent="-457200">
              <a:buClr>
                <a:srgbClr val="4A8860"/>
              </a:buClr>
              <a:buSzPct val="100000"/>
              <a:buFont typeface="+mj-lt"/>
              <a:buAutoNum type="arabicPeriod"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2pPr>
            <a:lvl3pPr marL="1257300" indent="-342900">
              <a:buClr>
                <a:srgbClr val="4A8860"/>
              </a:buClr>
              <a:buSzPct val="100000"/>
              <a:buFont typeface="+mj-lt"/>
              <a:buAutoNum type="arabicPeriod"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3pPr>
            <a:lvl4pPr marL="1714500" indent="-342900">
              <a:buClr>
                <a:srgbClr val="4A8860"/>
              </a:buClr>
              <a:buSzPct val="100000"/>
              <a:buFont typeface="+mj-lt"/>
              <a:buAutoNum type="arabicPeriod"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4pPr>
            <a:lvl5pPr marL="2171700" indent="-342900">
              <a:buClr>
                <a:srgbClr val="4A8860"/>
              </a:buClr>
              <a:buSzPct val="100000"/>
              <a:buFont typeface="+mj-lt"/>
              <a:buAutoNum type="arabicPeriod"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  <a:latin typeface="Fira Sans" charset="0"/>
                <a:ea typeface="Fira Sans" charset="0"/>
                <a:cs typeface="Fira Sans" charset="0"/>
              </a:defRPr>
            </a:lvl5pPr>
          </a:lstStyle>
          <a:p>
            <a:pPr lvl="0"/>
            <a:r>
              <a:rPr lang="en-US" dirty="0" smtClean="0"/>
              <a:t>Click to add numbered paragraph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62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" b="350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7622628" y="6114612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charset="0"/>
                <a:ea typeface="Fira Sans Medium" charset="0"/>
                <a:cs typeface="Fira Sans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NWF.ORG  •  </a:t>
            </a:r>
            <a:fld id="{C09CD80F-FF1C-D248-B650-D76C0DCD8E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r"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291988" y="906847"/>
            <a:ext cx="4367514" cy="116889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>
                <a:solidFill>
                  <a:srgbClr val="4A8860"/>
                </a:solidFill>
                <a:latin typeface="Patua One" charset="0"/>
                <a:ea typeface="Patua One" charset="0"/>
                <a:cs typeface="Patua One" charset="0"/>
              </a:defRPr>
            </a:lvl1pPr>
          </a:lstStyle>
          <a:p>
            <a:r>
              <a:rPr lang="en-US" dirty="0" smtClean="0"/>
              <a:t>Paragraph </a:t>
            </a:r>
            <a:br>
              <a:rPr lang="en-US" dirty="0" smtClean="0"/>
            </a:br>
            <a:r>
              <a:rPr lang="en-US" dirty="0" smtClean="0"/>
              <a:t>and Chart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1988" y="2228193"/>
            <a:ext cx="4367514" cy="27532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200" b="1" baseline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Fira Sans" charset="0"/>
                <a:ea typeface="Fira Sans" charset="0"/>
                <a:cs typeface="Fira Sans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add paragraph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6096000" y="922667"/>
            <a:ext cx="1" cy="4613986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597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" b="350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7622628" y="6114612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charset="0"/>
                <a:ea typeface="Fira Sans Medium" charset="0"/>
                <a:cs typeface="Fira Sans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NWF.ORG  •  </a:t>
            </a:r>
            <a:fld id="{C09CD80F-FF1C-D248-B650-D76C0DCD8E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r"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499586"/>
            <a:ext cx="9144000" cy="116889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>
                <a:solidFill>
                  <a:srgbClr val="4A8860"/>
                </a:solidFill>
                <a:latin typeface="Patua One" charset="0"/>
                <a:ea typeface="Patua One" charset="0"/>
                <a:cs typeface="Patua One" charset="0"/>
              </a:defRPr>
            </a:lvl1pPr>
          </a:lstStyle>
          <a:p>
            <a:r>
              <a:rPr lang="en-US" dirty="0" smtClean="0"/>
              <a:t>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339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DF6EA-2DA3-488F-8E3F-A9E1F8F7D5AA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93F1-D8BF-4061-B749-33F01A7A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379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" b="3509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7622628" y="6114612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charset="0"/>
                <a:ea typeface="Fira Sans Medium" charset="0"/>
                <a:cs typeface="Fira Sans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09CD80F-FF1C-D248-B650-D76C0DCD8E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r"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723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8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840093" y="2592607"/>
            <a:ext cx="8484526" cy="228035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5000"/>
              </a:lnSpc>
              <a:buNone/>
              <a:defRPr sz="4000" baseline="0">
                <a:solidFill>
                  <a:schemeClr val="bg1"/>
                </a:solidFill>
                <a:latin typeface="Patua One" charset="0"/>
                <a:ea typeface="Patua One" charset="0"/>
                <a:cs typeface="Patua One" charset="0"/>
              </a:defRPr>
            </a:lvl1pPr>
          </a:lstStyle>
          <a:p>
            <a:pPr lvl="0"/>
            <a:r>
              <a:rPr lang="en-US" dirty="0" smtClean="0"/>
              <a:t>Conclusion Slide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840093" y="4861247"/>
            <a:ext cx="8484526" cy="159742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000"/>
              </a:lnSpc>
              <a:buNone/>
              <a:defRPr sz="2400" b="1" i="0" cap="all" baseline="0">
                <a:solidFill>
                  <a:srgbClr val="8BB79B"/>
                </a:solidFill>
                <a:latin typeface="Fira Sans" charset="0"/>
                <a:ea typeface="Fira Sans" charset="0"/>
                <a:cs typeface="Fira Sans" charset="0"/>
              </a:defRPr>
            </a:lvl1pPr>
          </a:lstStyle>
          <a:p>
            <a:pPr lvl="0"/>
            <a:r>
              <a:rPr lang="en-US" dirty="0" err="1" smtClean="0"/>
              <a:t>PRESENTEr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27611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DF6EA-2DA3-488F-8E3F-A9E1F8F7D5AA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93F1-D8BF-4061-B749-33F01A7A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6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DF6EA-2DA3-488F-8E3F-A9E1F8F7D5AA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93F1-D8BF-4061-B749-33F01A7A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31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DF6EA-2DA3-488F-8E3F-A9E1F8F7D5AA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93F1-D8BF-4061-B749-33F01A7A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12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902DF6EA-2DA3-488F-8E3F-A9E1F8F7D5AA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811593F1-D8BF-4061-B749-33F01A7A1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5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725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22421-A725-4217-AC96-EAB9CE6607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D1451-1502-4F46-B335-FDEB16C85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093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940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94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3" b="7834"/>
          <a:stretch/>
        </p:blipFill>
        <p:spPr>
          <a:xfrm>
            <a:off x="0" y="-13447"/>
            <a:ext cx="12192000" cy="6454590"/>
          </a:xfrm>
        </p:spPr>
      </p:pic>
      <p:grpSp>
        <p:nvGrpSpPr>
          <p:cNvPr id="19" name="Group 18"/>
          <p:cNvGrpSpPr/>
          <p:nvPr/>
        </p:nvGrpSpPr>
        <p:grpSpPr>
          <a:xfrm>
            <a:off x="-10886" y="914400"/>
            <a:ext cx="12192000" cy="5943600"/>
            <a:chOff x="0" y="914400"/>
            <a:chExt cx="12192000" cy="5943600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4400"/>
              <a:ext cx="12192000" cy="59436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327" y="1979356"/>
              <a:ext cx="2286000" cy="2286000"/>
            </a:xfrm>
            <a:prstGeom prst="rect">
              <a:avLst/>
            </a:prstGeom>
          </p:spPr>
        </p:pic>
      </p:grp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510363" y="4750676"/>
            <a:ext cx="11601124" cy="2107324"/>
          </a:xfrm>
        </p:spPr>
        <p:txBody>
          <a:bodyPr/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Chanté 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Coleman</a:t>
            </a:r>
          </a:p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Director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of Equity and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Justice</a:t>
            </a:r>
          </a:p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Wildlife Federation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57250">
              <a:tabLst>
                <a:tab pos="8229600" algn="l"/>
              </a:tabLst>
            </a:pPr>
            <a:r>
              <a:rPr lang="en-US" sz="4000" i="1" dirty="0" smtClean="0"/>
              <a:t>	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56045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1"/>
          <a:stretch/>
        </p:blipFill>
        <p:spPr>
          <a:xfrm>
            <a:off x="0" y="-1"/>
            <a:ext cx="12192000" cy="743612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4208929"/>
            <a:ext cx="12192000" cy="2158339"/>
          </a:xfrm>
          <a:prstGeom prst="rect">
            <a:avLst/>
          </a:prstGeom>
          <a:solidFill>
            <a:srgbClr val="4A88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748621" y="4765626"/>
            <a:ext cx="8583408" cy="1086442"/>
          </a:xfrm>
        </p:spPr>
        <p:txBody>
          <a:bodyPr anchor="ctr"/>
          <a:lstStyle/>
          <a:p>
            <a:r>
              <a:rPr lang="en-US" dirty="0" smtClean="0">
                <a:solidFill>
                  <a:schemeClr val="bg1"/>
                </a:solidFill>
              </a:rPr>
              <a:t>The WHAT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71" y="4394447"/>
            <a:ext cx="1828800" cy="182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13773"/>
            <a:ext cx="30604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>
                    <a:lumMod val="85000"/>
                  </a:schemeClr>
                </a:solidFill>
                <a:latin typeface="Fira Sans" panose="020B0503050000020004" pitchFamily="34" charset="0"/>
              </a:rPr>
              <a:t>Photo Credit: JOHN HENDRICKSON</a:t>
            </a:r>
            <a:endParaRPr lang="en-US" sz="900" dirty="0">
              <a:solidFill>
                <a:schemeClr val="bg1">
                  <a:lumMod val="85000"/>
                </a:schemeClr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20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22428" y="1066615"/>
            <a:ext cx="2280745" cy="4409274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TMDL</a:t>
            </a:r>
          </a:p>
          <a:p>
            <a:r>
              <a:rPr lang="en-US" sz="2800" dirty="0" smtClean="0"/>
              <a:t>NPDES</a:t>
            </a:r>
          </a:p>
          <a:p>
            <a:r>
              <a:rPr lang="en-US" sz="2800" dirty="0" smtClean="0"/>
              <a:t>MS4</a:t>
            </a:r>
          </a:p>
          <a:p>
            <a:r>
              <a:rPr lang="en-US" sz="2800" dirty="0" smtClean="0"/>
              <a:t>CDRW</a:t>
            </a:r>
          </a:p>
          <a:p>
            <a:r>
              <a:rPr lang="en-US" sz="2800" dirty="0" smtClean="0"/>
              <a:t>DEP</a:t>
            </a:r>
          </a:p>
          <a:p>
            <a:r>
              <a:rPr lang="en-US" sz="2800" dirty="0" smtClean="0"/>
              <a:t>DCNR</a:t>
            </a:r>
          </a:p>
          <a:p>
            <a:r>
              <a:rPr lang="en-US" sz="2800" dirty="0" smtClean="0"/>
              <a:t>CWA</a:t>
            </a:r>
          </a:p>
          <a:p>
            <a:r>
              <a:rPr lang="en-US" sz="2800" dirty="0" smtClean="0"/>
              <a:t>DEIJ</a:t>
            </a:r>
          </a:p>
          <a:p>
            <a:r>
              <a:rPr lang="en-US" sz="2800" dirty="0" smtClean="0"/>
              <a:t>JEDI</a:t>
            </a:r>
            <a:endParaRPr lang="en-US" sz="2800" dirty="0"/>
          </a:p>
        </p:txBody>
      </p:sp>
      <p:pic>
        <p:nvPicPr>
          <p:cNvPr id="3076" name="Picture 4" descr="Image result for acronym j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305" y="389940"/>
            <a:ext cx="344805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992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Equity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681679"/>
            <a:ext cx="9144000" cy="4319727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Promoting </a:t>
            </a:r>
            <a:r>
              <a:rPr lang="en-US" sz="2400" u="sng" dirty="0"/>
              <a:t>justice, impartiality and fairness</a:t>
            </a:r>
            <a:r>
              <a:rPr lang="en-US" sz="2400" dirty="0"/>
              <a:t> within the procedures, processes, and distribution of resources by institutions or systems. </a:t>
            </a:r>
            <a:endParaRPr lang="en-US" sz="2400" dirty="0" smtClean="0"/>
          </a:p>
          <a:p>
            <a:pPr>
              <a:spcBef>
                <a:spcPts val="0"/>
              </a:spcBef>
            </a:pPr>
            <a:endParaRPr lang="en-US" sz="2400" dirty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Centering on people with </a:t>
            </a:r>
            <a:r>
              <a:rPr lang="en-US" sz="2400" dirty="0" err="1" smtClean="0"/>
              <a:t>subordinanted</a:t>
            </a:r>
            <a:r>
              <a:rPr lang="en-US" sz="2400" dirty="0" smtClean="0"/>
              <a:t> (non-dominant) identities a.k.a. people with less power and privilege </a:t>
            </a:r>
          </a:p>
          <a:p>
            <a:pPr>
              <a:spcBef>
                <a:spcPts val="0"/>
              </a:spcBef>
            </a:pPr>
            <a:endParaRPr lang="en-US" sz="2400" dirty="0" smtClean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Requires </a:t>
            </a:r>
            <a:r>
              <a:rPr lang="en-US" sz="2400" dirty="0"/>
              <a:t>an understanding of the underlying or root causes of disparities within our society.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606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86000"/>
            <a:ext cx="9144000" cy="1168892"/>
          </a:xfrm>
        </p:spPr>
        <p:txBody>
          <a:bodyPr/>
          <a:lstStyle/>
          <a:p>
            <a:r>
              <a:rPr lang="en-US" dirty="0" smtClean="0"/>
              <a:t>Diversity	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854892"/>
            <a:ext cx="9144000" cy="362099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Diversity Asks: Equity for </a:t>
            </a:r>
            <a:r>
              <a:rPr lang="en-US" sz="2400" dirty="0" smtClean="0"/>
              <a:t>Whom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For example: racial and ethnic groups, income, spectrum of built environmental settings (rural to urban), faith communities, LGBTQ+ populations, people with disabilities, gender, relationship to the natural environment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1169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Tips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Avoid saying “diverse person” or “diverse candidate” – a person cannot be diverse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Avoid saying “diverse community” (unless you really mean it)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76662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Inclusion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Refers to the degree to which </a:t>
            </a:r>
            <a:r>
              <a:rPr lang="en-US" sz="2400" dirty="0" smtClean="0"/>
              <a:t>individuals </a:t>
            </a:r>
            <a:r>
              <a:rPr lang="en-US" sz="2400" dirty="0"/>
              <a:t>are able to </a:t>
            </a:r>
            <a:r>
              <a:rPr lang="en-US" sz="2400" u="sng" dirty="0"/>
              <a:t>participate fully in the decision-making</a:t>
            </a:r>
            <a:r>
              <a:rPr lang="en-US" sz="2400" dirty="0"/>
              <a:t> process within an organization or group. 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While </a:t>
            </a:r>
            <a:r>
              <a:rPr lang="en-US" sz="2400" dirty="0"/>
              <a:t>a truly “inclusive” group is necessarily diverse, a “diverse” group may or may not be “inclusive.”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36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Justice (Social)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 smtClean="0"/>
              <a:t>Fair outcomes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240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lh4.googleusercontent.com/zSntFqmrhUsnpdpmtAXgi8VCQinkUCjTxvPH9GZlCZcLVF95a6hLjxoItwJjq5HIJxG2d-0X6gpBH8NXmY_uuh1iY2dUstFg_1CAoc7ZkIkdiOeRMrPNFAevUL9xbh-cjjtzhQ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1" y="588579"/>
            <a:ext cx="11857484" cy="454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593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387" y="339242"/>
            <a:ext cx="5757574" cy="620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37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How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9" b="62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229677"/>
            <a:ext cx="12192000" cy="2158339"/>
          </a:xfrm>
          <a:prstGeom prst="rect">
            <a:avLst/>
          </a:prstGeom>
          <a:solidFill>
            <a:srgbClr val="4A88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2748621" y="4765626"/>
            <a:ext cx="8583408" cy="108644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The HOW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71" y="4394447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13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Image result for if you want to change you have to be willing to be uncomfor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345" y="683810"/>
            <a:ext cx="5917324" cy="454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568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comfort z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44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99" y="1233158"/>
            <a:ext cx="1106805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45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Committee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Authority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Center v. Margin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Relationships/Team Building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598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46"/>
          <p:cNvSpPr/>
          <p:nvPr/>
        </p:nvSpPr>
        <p:spPr>
          <a:xfrm>
            <a:off x="179293" y="84135"/>
            <a:ext cx="3723058" cy="2431434"/>
          </a:xfrm>
          <a:prstGeom prst="roundRect">
            <a:avLst>
              <a:gd name="adj" fmla="val 1059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58588" y="84134"/>
            <a:ext cx="3702423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Chanté Coleman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Office of the President/MARC</a:t>
            </a:r>
          </a:p>
          <a:p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Anna Brunner  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GLRC </a:t>
            </a:r>
          </a:p>
          <a:p>
            <a:endParaRPr lang="en-US" dirty="0" smtClean="0">
              <a:solidFill>
                <a:schemeClr val="bg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Ryan Fikes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South Central 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  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460522" y="1012155"/>
            <a:ext cx="3462193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Amanda </a:t>
            </a:r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McKnight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April Bowen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Brandon Miller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Jennifer Hammonds</a:t>
            </a:r>
            <a:endParaRPr lang="en-US" b="1" dirty="0">
              <a:solidFill>
                <a:schemeClr val="bg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Josh Falk 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Paul </a:t>
            </a:r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Harper</a:t>
            </a:r>
            <a:endParaRPr lang="en-US" b="1" dirty="0">
              <a:solidFill>
                <a:schemeClr val="bg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Kevin Coyle</a:t>
            </a:r>
            <a:endParaRPr lang="en-US" sz="800" b="1" dirty="0" smtClean="0">
              <a:solidFill>
                <a:schemeClr val="bg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Elysia Phekoo-Chewning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Sanaa Unus</a:t>
            </a:r>
            <a:endParaRPr lang="en-US" b="1" dirty="0">
              <a:solidFill>
                <a:schemeClr val="bg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Jenni </a:t>
            </a:r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Lopez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Keith Ward</a:t>
            </a:r>
            <a:endParaRPr lang="en-US" b="1" dirty="0">
              <a:solidFill>
                <a:schemeClr val="bg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8588" y="2744742"/>
            <a:ext cx="358321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Max Broad 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Jessica Ordonez-Lancet</a:t>
            </a:r>
            <a:r>
              <a:rPr lang="en-US" sz="800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                             </a:t>
            </a:r>
            <a:endParaRPr lang="en-US" b="1" dirty="0" smtClean="0">
              <a:solidFill>
                <a:schemeClr val="bg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Samantha 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Lockhart 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71589" y="4643457"/>
            <a:ext cx="3570210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Andy </a:t>
            </a:r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Buchsbaum</a:t>
            </a:r>
            <a:endParaRPr lang="en-US" dirty="0" smtClean="0">
              <a:solidFill>
                <a:schemeClr val="bg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Elizabeth Lillard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Manja Holland</a:t>
            </a:r>
            <a:endParaRPr lang="en-US" b="1" dirty="0">
              <a:solidFill>
                <a:schemeClr val="bg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  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648004" y="814823"/>
            <a:ext cx="36069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Welsh</a:t>
            </a:r>
          </a:p>
          <a:p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Sharon London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712511" y="1091822"/>
            <a:ext cx="1824876" cy="369332"/>
          </a:xfrm>
          <a:prstGeom prst="rect">
            <a:avLst/>
          </a:prstGeom>
          <a:solidFill>
            <a:srgbClr val="4A8860"/>
          </a:solidFill>
          <a:ln>
            <a:solidFill>
              <a:srgbClr val="4A8860"/>
            </a:solidFill>
          </a:ln>
        </p:spPr>
        <p:txBody>
          <a:bodyPr wrap="square" rtlCol="0">
            <a:spAutoFit/>
          </a:bodyPr>
          <a:lstStyle/>
          <a:p>
            <a:r>
              <a:rPr lang="en-US" cap="all" dirty="0" smtClean="0">
                <a:solidFill>
                  <a:schemeClr val="bg1"/>
                </a:solidFill>
                <a:latin typeface="+mj-lt"/>
              </a:rPr>
              <a:t>Co-Leaders</a:t>
            </a:r>
            <a:endParaRPr lang="en-US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136030" y="2637370"/>
            <a:ext cx="3723058" cy="1699540"/>
          </a:xfrm>
          <a:prstGeom prst="roundRect">
            <a:avLst>
              <a:gd name="adj" fmla="val 1467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-207525" y="3313256"/>
            <a:ext cx="788895" cy="369332"/>
          </a:xfrm>
          <a:prstGeom prst="rect">
            <a:avLst/>
          </a:prstGeom>
          <a:solidFill>
            <a:srgbClr val="4A8860"/>
          </a:solidFill>
          <a:ln>
            <a:solidFill>
              <a:srgbClr val="4A886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cap="all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NAC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63665" y="4464551"/>
            <a:ext cx="3723058" cy="150870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7293" y="4430199"/>
            <a:ext cx="2156010" cy="369332"/>
          </a:xfrm>
          <a:prstGeom prst="rect">
            <a:avLst/>
          </a:prstGeom>
          <a:solidFill>
            <a:srgbClr val="4A8860"/>
          </a:solidFill>
          <a:ln>
            <a:solidFill>
              <a:srgbClr val="4A886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cap="all">
                <a:solidFill>
                  <a:schemeClr val="bg1"/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GREAT LAKES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45283" y="6128779"/>
            <a:ext cx="3731093" cy="658064"/>
          </a:xfrm>
          <a:prstGeom prst="roundRect">
            <a:avLst>
              <a:gd name="adj" fmla="val 10192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8183580" y="2217863"/>
            <a:ext cx="3717056" cy="2049066"/>
          </a:xfrm>
          <a:prstGeom prst="roundRect">
            <a:avLst>
              <a:gd name="adj" fmla="val 11146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630851" y="2096074"/>
            <a:ext cx="2822514" cy="369332"/>
          </a:xfrm>
          <a:prstGeom prst="rect">
            <a:avLst/>
          </a:prstGeom>
          <a:solidFill>
            <a:srgbClr val="4A88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cap="all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ROCKY MOUNTAINS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8247213" y="5877932"/>
            <a:ext cx="3731094" cy="98006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862386" y="5509273"/>
            <a:ext cx="2402466" cy="369332"/>
          </a:xfrm>
          <a:prstGeom prst="rect">
            <a:avLst/>
          </a:prstGeom>
          <a:solidFill>
            <a:srgbClr val="4A88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cap="all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SOUTH CENTRAL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8230302" y="625184"/>
            <a:ext cx="3717056" cy="123051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72968" y="5658076"/>
            <a:ext cx="1827904" cy="369332"/>
          </a:xfrm>
          <a:prstGeom prst="rect">
            <a:avLst/>
          </a:prstGeom>
          <a:solidFill>
            <a:srgbClr val="4A88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cap="all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NORTHEAST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4153136" y="6109374"/>
            <a:ext cx="3731093" cy="739919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512201" y="353328"/>
            <a:ext cx="2882715" cy="369332"/>
          </a:xfrm>
          <a:prstGeom prst="rect">
            <a:avLst/>
          </a:prstGeom>
          <a:solidFill>
            <a:srgbClr val="4A88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cap="all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NORTHERN ROCKIES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674154" y="2479008"/>
            <a:ext cx="30510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Allen Cooper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Andrea 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Auguiste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Garrit Voggesser</a:t>
            </a:r>
            <a:endParaRPr lang="en-US" dirty="0" smtClean="0">
              <a:solidFill>
                <a:schemeClr val="bg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Marisa Sandoval</a:t>
            </a:r>
            <a:endParaRPr lang="en-US" b="1" dirty="0">
              <a:solidFill>
                <a:schemeClr val="bg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45670" y="5973257"/>
            <a:ext cx="2057789" cy="369332"/>
          </a:xfrm>
          <a:prstGeom prst="rect">
            <a:avLst/>
          </a:prstGeom>
          <a:solidFill>
            <a:srgbClr val="4A88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cap="all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MID-ATLANTIC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86922" y="6256420"/>
            <a:ext cx="373516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Heather </a:t>
            </a:r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Davis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8241275" y="4889057"/>
            <a:ext cx="3717056" cy="518154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862386" y="4417663"/>
            <a:ext cx="1812548" cy="369332"/>
          </a:xfrm>
          <a:prstGeom prst="rect">
            <a:avLst/>
          </a:prstGeom>
          <a:solidFill>
            <a:srgbClr val="4A88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cap="all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CALIFORNIA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8512201" y="4952648"/>
            <a:ext cx="34729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Beth Pratt-Bergstrom 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4230008" y="1012156"/>
            <a:ext cx="3723058" cy="4593142"/>
          </a:xfrm>
          <a:prstGeom prst="roundRect">
            <a:avLst>
              <a:gd name="adj" fmla="val 6554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2988478" y="3123049"/>
            <a:ext cx="2514009" cy="369332"/>
          </a:xfrm>
          <a:prstGeom prst="rect">
            <a:avLst/>
          </a:prstGeom>
          <a:solidFill>
            <a:srgbClr val="4A88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cap="all" dirty="0" smtClean="0">
                <a:solidFill>
                  <a:schemeClr val="bg1"/>
                </a:solidFill>
                <a:latin typeface="+mj-lt"/>
              </a:rPr>
              <a:t>HEAD QUARTERS</a:t>
            </a:r>
            <a:endParaRPr lang="en-US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463227" y="5923884"/>
            <a:ext cx="30510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Faye Matthews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Brook Randolph </a:t>
            </a:r>
            <a:endParaRPr lang="en-US" b="1" dirty="0">
              <a:solidFill>
                <a:schemeClr val="bg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566004" y="6286345"/>
            <a:ext cx="3051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Amber Hewett</a:t>
            </a:r>
          </a:p>
          <a:p>
            <a:endParaRPr lang="en-US" b="1" dirty="0" smtClean="0">
              <a:solidFill>
                <a:schemeClr val="bg1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1421" y="116940"/>
            <a:ext cx="3506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Equity and Justice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Steering Committee 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9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96" b="8856"/>
          <a:stretch/>
        </p:blipFill>
        <p:spPr>
          <a:xfrm rot="5400000">
            <a:off x="2546770" y="1126602"/>
            <a:ext cx="6557182" cy="459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31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110" y="115614"/>
            <a:ext cx="4687566" cy="641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76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9" y="323838"/>
            <a:ext cx="12083582" cy="580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17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Learning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Unconscious Bias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Group Identity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Anti-oppression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0862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1"/>
          <a:stretch/>
        </p:blipFill>
        <p:spPr>
          <a:xfrm>
            <a:off x="3841366" y="767254"/>
            <a:ext cx="3857625" cy="523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553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Budget and Staffing </a:t>
            </a:r>
            <a:endParaRPr lang="en-US" dirty="0"/>
          </a:p>
        </p:txBody>
      </p:sp>
      <p:pic>
        <p:nvPicPr>
          <p:cNvPr id="5124" name="Picture 4" descr="Image result for put your money where your mouth 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62" y="1546918"/>
            <a:ext cx="4958802" cy="495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892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10" descr="Image may contain: 4 people, including Lynn Routt Swanson, John Swanson and John Mosher, people smiling, sunglasses, selfie, sky, outdoor and wa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" t="8275" b="12636"/>
          <a:stretch/>
        </p:blipFill>
        <p:spPr bwMode="auto">
          <a:xfrm>
            <a:off x="321364" y="304800"/>
            <a:ext cx="4886359" cy="306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may contain: 2 people, people smiling, people stand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25" b="28628"/>
          <a:stretch/>
        </p:blipFill>
        <p:spPr bwMode="auto">
          <a:xfrm>
            <a:off x="6890230" y="200980"/>
            <a:ext cx="5192486" cy="348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mage may contain: 2 people, people smiling, selfie, closeup and outdoo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7"/>
          <a:stretch/>
        </p:blipFill>
        <p:spPr bwMode="auto">
          <a:xfrm>
            <a:off x="4520435" y="2603435"/>
            <a:ext cx="2522859" cy="396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614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Board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Get your board on board!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90526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age result for self-doubt heart br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697" y="328448"/>
            <a:ext cx="57912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864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752" y="512788"/>
            <a:ext cx="5972503" cy="597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251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Super Sloth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Image result for sloth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8"/>
          <a:stretch/>
        </p:blipFill>
        <p:spPr bwMode="auto">
          <a:xfrm>
            <a:off x="4223717" y="1719486"/>
            <a:ext cx="2650047" cy="410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0947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" y="-17566"/>
            <a:ext cx="12192592" cy="68927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71" y="4394447"/>
            <a:ext cx="1828800" cy="1828800"/>
          </a:xfrm>
          <a:prstGeom prst="rect">
            <a:avLst/>
          </a:prstGeom>
        </p:spPr>
      </p:pic>
      <p:pic>
        <p:nvPicPr>
          <p:cNvPr id="1026" name="Picture 2" descr="Image result for q&amp;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88" y="-141699"/>
            <a:ext cx="6321287" cy="295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31559" y="6627168"/>
            <a:ext cx="30604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>
                <a:solidFill>
                  <a:schemeClr val="bg1">
                    <a:lumMod val="65000"/>
                  </a:schemeClr>
                </a:solidFill>
                <a:latin typeface="Fira Sans" panose="020B0503050000020004" pitchFamily="34" charset="0"/>
              </a:rPr>
              <a:t>Photo Credit: SHUTTERSTOCK</a:t>
            </a:r>
            <a:endParaRPr lang="en-US" sz="900" dirty="0">
              <a:solidFill>
                <a:schemeClr val="bg1">
                  <a:lumMod val="65000"/>
                </a:schemeClr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57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4597" y="1198834"/>
            <a:ext cx="6143297" cy="460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97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Lack of Diversity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97540"/>
            <a:ext cx="9144000" cy="461948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0AD48"/>
                </a:solidFill>
                <a:latin typeface="Roboto"/>
              </a:rPr>
              <a:t>Green 2.0 asked the 40 largest NGOs and environmental foundations to report the ethnic diversity of their staff.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0AD48"/>
                </a:solidFill>
                <a:latin typeface="Roboto"/>
              </a:rPr>
              <a:t>Among the 40 largest green NGOs, only 20% of the staff and 21% of the senior staff identified as People of Color.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0AD48"/>
                </a:solidFill>
                <a:latin typeface="Roboto"/>
              </a:rPr>
              <a:t>Environmental foundations revealed similar numbers with 25% of the staff and 4% of the senior staff identifying as People of Color.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0AD48"/>
                </a:solidFill>
                <a:latin typeface="Roboto"/>
              </a:rPr>
              <a:t>In comparison, more than 40% of staff and 17% of executives in the tech sector are People of Color.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022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3" b="7834"/>
          <a:stretch/>
        </p:blipFill>
        <p:spPr>
          <a:xfrm>
            <a:off x="0" y="-13447"/>
            <a:ext cx="12192000" cy="6454590"/>
          </a:xfrm>
        </p:spPr>
      </p:pic>
      <p:grpSp>
        <p:nvGrpSpPr>
          <p:cNvPr id="19" name="Group 18"/>
          <p:cNvGrpSpPr/>
          <p:nvPr/>
        </p:nvGrpSpPr>
        <p:grpSpPr>
          <a:xfrm>
            <a:off x="-10886" y="914400"/>
            <a:ext cx="12192000" cy="5943600"/>
            <a:chOff x="0" y="914400"/>
            <a:chExt cx="12192000" cy="5943600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4400"/>
              <a:ext cx="12192000" cy="59436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327" y="1979356"/>
              <a:ext cx="2286000" cy="2286000"/>
            </a:xfrm>
            <a:prstGeom prst="rect">
              <a:avLst/>
            </a:prstGeom>
          </p:spPr>
        </p:pic>
      </p:grp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510363" y="4750676"/>
            <a:ext cx="11601124" cy="2107324"/>
          </a:xfrm>
        </p:spPr>
        <p:txBody>
          <a:bodyPr/>
          <a:lstStyle/>
          <a:p>
            <a:pPr algn="ctr"/>
            <a:r>
              <a:rPr lang="en-US" sz="6000" b="1" dirty="0" smtClean="0">
                <a:latin typeface="Yu Gothic UI Light" panose="020B0300000000000000" pitchFamily="34" charset="-128"/>
                <a:ea typeface="Yu Gothic UI Light" panose="020B0300000000000000" pitchFamily="34" charset="-128"/>
                <a:cs typeface="Arial" panose="020B0604020202020204" pitchFamily="34" charset="0"/>
              </a:rPr>
              <a:t>Equity and Justice:</a:t>
            </a:r>
          </a:p>
          <a:p>
            <a:pPr algn="ctr"/>
            <a:r>
              <a:rPr lang="en-US" sz="6000" b="1" dirty="0" smtClean="0">
                <a:latin typeface="Yu Gothic UI Light" panose="020B0300000000000000" pitchFamily="34" charset="-128"/>
                <a:ea typeface="Yu Gothic UI Light" panose="020B0300000000000000" pitchFamily="34" charset="-128"/>
                <a:cs typeface="Arial" panose="020B0604020202020204" pitchFamily="34" charset="0"/>
              </a:rPr>
              <a:t>Why, What, How?</a:t>
            </a:r>
            <a:endParaRPr lang="en-US" sz="4000" b="1" dirty="0">
              <a:latin typeface="Yu Gothic UI Light" panose="020B0300000000000000" pitchFamily="34" charset="-128"/>
              <a:ea typeface="Yu Gothic UI Light" panose="020B0300000000000000" pitchFamily="34" charset="-128"/>
              <a:cs typeface="Arial" panose="020B0604020202020204" pitchFamily="34" charset="0"/>
            </a:endParaRPr>
          </a:p>
          <a:p>
            <a:pPr defTabSz="857250">
              <a:tabLst>
                <a:tab pos="8229600" algn="l"/>
              </a:tabLst>
            </a:pPr>
            <a:r>
              <a:rPr lang="en-US" sz="4000" i="1" dirty="0" smtClean="0"/>
              <a:t>	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08873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6" r="11579" b="781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374549"/>
            <a:ext cx="12192000" cy="2158339"/>
          </a:xfrm>
          <a:prstGeom prst="rect">
            <a:avLst/>
          </a:prstGeom>
          <a:solidFill>
            <a:srgbClr val="4A88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71" y="4394447"/>
            <a:ext cx="1828800" cy="1828800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2748621" y="4765626"/>
            <a:ext cx="8583408" cy="108644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 smtClean="0">
                <a:solidFill>
                  <a:schemeClr val="bg1"/>
                </a:solidFill>
              </a:rPr>
              <a:t>The WHY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674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Because…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It’s the right thing to do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Higher </a:t>
            </a:r>
            <a:r>
              <a:rPr lang="en-US" dirty="0"/>
              <a:t>creativity, productivity, and better decision making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Attract and retain the best talen</a:t>
            </a:r>
            <a:r>
              <a:rPr lang="en-US" dirty="0"/>
              <a:t>t</a:t>
            </a:r>
            <a:r>
              <a:rPr lang="en-US" dirty="0" smtClean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Increase relevancy, engage more people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Increased funding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511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5749" y="1246542"/>
            <a:ext cx="5870028" cy="440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65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WF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NWF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14302</TotalTime>
  <Words>473</Words>
  <Application>Microsoft Office PowerPoint</Application>
  <PresentationFormat>Widescreen</PresentationFormat>
  <Paragraphs>126</Paragraphs>
  <Slides>34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Yu Gothic UI Light</vt:lpstr>
      <vt:lpstr>Arial</vt:lpstr>
      <vt:lpstr>Arial Black</vt:lpstr>
      <vt:lpstr>Calibri</vt:lpstr>
      <vt:lpstr>Calibri Light</vt:lpstr>
      <vt:lpstr>Cambria</vt:lpstr>
      <vt:lpstr>Century Gothic</vt:lpstr>
      <vt:lpstr>Fira Sans</vt:lpstr>
      <vt:lpstr>Fira Sans Medium</vt:lpstr>
      <vt:lpstr>Patua One</vt:lpstr>
      <vt:lpstr>Roboto</vt:lpstr>
      <vt:lpstr>Times New Roman</vt:lpstr>
      <vt:lpstr>Wingdings 3</vt:lpstr>
      <vt:lpstr>Ion Boardroom</vt:lpstr>
      <vt:lpstr>Office Theme</vt:lpstr>
      <vt:lpstr>NWF Theme</vt:lpstr>
      <vt:lpstr>1_NWF Theme</vt:lpstr>
      <vt:lpstr>PowerPoint Presentation</vt:lpstr>
      <vt:lpstr>PowerPoint Presentation</vt:lpstr>
      <vt:lpstr>PowerPoint Presentation</vt:lpstr>
      <vt:lpstr>PowerPoint Presentation</vt:lpstr>
      <vt:lpstr>Lack of Diversity </vt:lpstr>
      <vt:lpstr>PowerPoint Presentation</vt:lpstr>
      <vt:lpstr>PowerPoint Presentation</vt:lpstr>
      <vt:lpstr>Because…</vt:lpstr>
      <vt:lpstr>PowerPoint Presentation</vt:lpstr>
      <vt:lpstr>PowerPoint Presentation</vt:lpstr>
      <vt:lpstr>PowerPoint Presentation</vt:lpstr>
      <vt:lpstr>Equity </vt:lpstr>
      <vt:lpstr>Diversity  </vt:lpstr>
      <vt:lpstr>Tips </vt:lpstr>
      <vt:lpstr>Inclusion </vt:lpstr>
      <vt:lpstr>Justice (Social)</vt:lpstr>
      <vt:lpstr>PowerPoint Presentation</vt:lpstr>
      <vt:lpstr>PowerPoint Presentation</vt:lpstr>
      <vt:lpstr>The How</vt:lpstr>
      <vt:lpstr>PowerPoint Presentation</vt:lpstr>
      <vt:lpstr>PowerPoint Presentation</vt:lpstr>
      <vt:lpstr>Committee</vt:lpstr>
      <vt:lpstr>PowerPoint Presentation</vt:lpstr>
      <vt:lpstr>PowerPoint Presentation</vt:lpstr>
      <vt:lpstr>PowerPoint Presentation</vt:lpstr>
      <vt:lpstr>PowerPoint Presentation</vt:lpstr>
      <vt:lpstr>Learning </vt:lpstr>
      <vt:lpstr>PowerPoint Presentation</vt:lpstr>
      <vt:lpstr>Budget and Staffing </vt:lpstr>
      <vt:lpstr>Board</vt:lpstr>
      <vt:lpstr>PowerPoint Presentation</vt:lpstr>
      <vt:lpstr>PowerPoint Presentation</vt:lpstr>
      <vt:lpstr>Super Sloth </vt:lpstr>
      <vt:lpstr>PowerPoint Presentation</vt:lpstr>
    </vt:vector>
  </TitlesOfParts>
  <Company>National Wildlife Federation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Justice Journey</dc:title>
  <dc:creator>Chanté Coleman</dc:creator>
  <cp:lastModifiedBy>Chanté Coleman</cp:lastModifiedBy>
  <cp:revision>52</cp:revision>
  <dcterms:created xsi:type="dcterms:W3CDTF">2019-07-19T15:18:54Z</dcterms:created>
  <dcterms:modified xsi:type="dcterms:W3CDTF">2019-10-16T17:12:46Z</dcterms:modified>
</cp:coreProperties>
</file>