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2"/>
  </p:notesMasterIdLst>
  <p:handoutMasterIdLst>
    <p:handoutMasterId r:id="rId23"/>
  </p:handoutMasterIdLst>
  <p:sldIdLst>
    <p:sldId id="429" r:id="rId2"/>
    <p:sldId id="697" r:id="rId3"/>
    <p:sldId id="716" r:id="rId4"/>
    <p:sldId id="468" r:id="rId5"/>
    <p:sldId id="467" r:id="rId6"/>
    <p:sldId id="469" r:id="rId7"/>
    <p:sldId id="471" r:id="rId8"/>
    <p:sldId id="730" r:id="rId9"/>
    <p:sldId id="473" r:id="rId10"/>
    <p:sldId id="717" r:id="rId11"/>
    <p:sldId id="728" r:id="rId12"/>
    <p:sldId id="718" r:id="rId13"/>
    <p:sldId id="722" r:id="rId14"/>
    <p:sldId id="729" r:id="rId15"/>
    <p:sldId id="721" r:id="rId16"/>
    <p:sldId id="472" r:id="rId17"/>
    <p:sldId id="725" r:id="rId18"/>
    <p:sldId id="726" r:id="rId19"/>
    <p:sldId id="727" r:id="rId20"/>
    <p:sldId id="446" r:id="rId21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1" autoAdjust="0"/>
    <p:restoredTop sz="94233" autoAdjust="0"/>
  </p:normalViewPr>
  <p:slideViewPr>
    <p:cSldViewPr>
      <p:cViewPr varScale="1">
        <p:scale>
          <a:sx n="83" d="100"/>
          <a:sy n="83" d="100"/>
        </p:scale>
        <p:origin x="114" y="9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292" tIns="46146" rIns="92292" bIns="461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292" tIns="46146" rIns="92292" bIns="46146" rtlCol="0"/>
          <a:lstStyle>
            <a:lvl1pPr algn="r">
              <a:defRPr sz="1200"/>
            </a:lvl1pPr>
          </a:lstStyle>
          <a:p>
            <a:fld id="{7AF03FE2-BA26-4380-BDA2-5B72E4269FB3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2982119" cy="464820"/>
          </a:xfrm>
          <a:prstGeom prst="rect">
            <a:avLst/>
          </a:prstGeom>
        </p:spPr>
        <p:txBody>
          <a:bodyPr vert="horz" lIns="92292" tIns="46146" rIns="92292" bIns="461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8"/>
            <a:ext cx="2982119" cy="464820"/>
          </a:xfrm>
          <a:prstGeom prst="rect">
            <a:avLst/>
          </a:prstGeom>
        </p:spPr>
        <p:txBody>
          <a:bodyPr vert="horz" lIns="92292" tIns="46146" rIns="92292" bIns="46146" rtlCol="0" anchor="b"/>
          <a:lstStyle>
            <a:lvl1pPr algn="r">
              <a:defRPr sz="1200"/>
            </a:lvl1pPr>
          </a:lstStyle>
          <a:p>
            <a:fld id="{3F5E2991-8409-4195-AD30-D56D78D9F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109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292" tIns="46146" rIns="92292" bIns="461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292" tIns="46146" rIns="92292" bIns="46146" rtlCol="0"/>
          <a:lstStyle>
            <a:lvl1pPr algn="r">
              <a:defRPr sz="1200"/>
            </a:lvl1pPr>
          </a:lstStyle>
          <a:p>
            <a:fld id="{9A3234CF-A2C4-4C54-9B71-C2E20C3CC02A}" type="datetimeFigureOut">
              <a:rPr lang="en-US" smtClean="0"/>
              <a:t>10/15/2019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2" tIns="46146" rIns="92292" bIns="461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1"/>
            <a:ext cx="5505450" cy="4183380"/>
          </a:xfrm>
          <a:prstGeom prst="rect">
            <a:avLst/>
          </a:prstGeom>
        </p:spPr>
        <p:txBody>
          <a:bodyPr vert="horz" lIns="92292" tIns="46146" rIns="92292" bIns="461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82119" cy="464820"/>
          </a:xfrm>
          <a:prstGeom prst="rect">
            <a:avLst/>
          </a:prstGeom>
        </p:spPr>
        <p:txBody>
          <a:bodyPr vert="horz" lIns="92292" tIns="46146" rIns="92292" bIns="461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8"/>
            <a:ext cx="2982119" cy="464820"/>
          </a:xfrm>
          <a:prstGeom prst="rect">
            <a:avLst/>
          </a:prstGeom>
        </p:spPr>
        <p:txBody>
          <a:bodyPr vert="horz" lIns="92292" tIns="46146" rIns="92292" bIns="46146" rtlCol="0" anchor="b"/>
          <a:lstStyle>
            <a:lvl1pPr algn="r">
              <a:defRPr sz="1200"/>
            </a:lvl1pPr>
          </a:lstStyle>
          <a:p>
            <a:fld id="{6B6765AA-7F3A-4C48-AC96-6028D2B9E6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442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615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892" indent="-283035" defTabSz="92615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2142" indent="-226428" defTabSz="92615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998" indent="-226428" defTabSz="92615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855" indent="-226428" defTabSz="92615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711" indent="-226428" defTabSz="92615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3568" indent="-226428" defTabSz="92615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6425" indent="-226428" defTabSz="92615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9281" indent="-226428" defTabSz="92615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221061B-B370-4C48-8021-EACFDC6C2332}" type="slidenum">
              <a:rPr lang="en-US" altLang="en-US" sz="1200"/>
              <a:pPr/>
              <a:t>1</a:t>
            </a:fld>
            <a:endParaRPr lang="en-US" altLang="en-US" sz="1200" dirty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6013" cy="3486150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889" y="4416735"/>
            <a:ext cx="5046039" cy="4182121"/>
          </a:xfrm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1727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765AA-7F3A-4C48-AC96-6028D2B9E6A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114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765AA-7F3A-4C48-AC96-6028D2B9E6A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570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765AA-7F3A-4C48-AC96-6028D2B9E6A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982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0F7D-39B0-4513-8381-2CCD07AFE864}" type="datetime1">
              <a:rPr lang="en-US" smtClean="0"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 not reproduce or post without permission from DRBC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1B1E-F59B-42A7-8009-F14957C725B4}" type="datetime1">
              <a:rPr lang="en-US" smtClean="0"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 not reproduce or post without permission from DRBC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6ABC-A993-42C9-8C35-5B415878ABB3}" type="datetime1">
              <a:rPr lang="en-US" smtClean="0"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 not reproduce or post without permission from DRBC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DE11-5B7E-4347-AD46-4F657A161490}" type="datetime1">
              <a:rPr lang="en-US" smtClean="0"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 not reproduce or post without permission from DRBC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532C-8B34-48CA-9B69-C9597EC70EFE}" type="datetime1">
              <a:rPr lang="en-US" smtClean="0"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 not reproduce or post without permission from DRBC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438F-CABF-4C54-8338-E2492BE59ED0}" type="datetime1">
              <a:rPr lang="en-US" smtClean="0"/>
              <a:t>10/15/2019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 not reproduce or post without permission from DRBC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1C0B-87F5-4577-B452-AB1A4D3B7AB7}" type="datetime1">
              <a:rPr lang="en-US" smtClean="0"/>
              <a:t>10/15/2019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 not reproduce or post without permission from DRBC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80815-CC4B-471A-894C-DBA9B39545C0}" type="datetime1">
              <a:rPr lang="en-US" smtClean="0"/>
              <a:t>10/15/2019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 not reproduce or post without permission from DRBC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A6A4-1850-4CF0-9378-FA3361F08F44}" type="datetime1">
              <a:rPr lang="en-US" smtClean="0"/>
              <a:t>10/15/2019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 not reproduce or post without permission from DRBC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FC18D-4AB5-4E6E-ACC2-1678CD67EC17}" type="datetime1">
              <a:rPr lang="en-US" smtClean="0"/>
              <a:t>10/15/2019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 not reproduce or post without permission from DRBC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314B-2797-47CE-B7E9-E0B46C8A8172}" type="datetime1">
              <a:rPr lang="en-US" smtClean="0"/>
              <a:t>10/15/2019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 not reproduce or post without permission from DRBC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DB676DC-3001-4493-9013-7C74FB12AB9B}" type="datetime1">
              <a:rPr lang="en-US" smtClean="0"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/>
              <a:t>Do not reproduce or post without permission from DRBC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archive.phillywatersheds.org/what_were_doing/documents_and_data/CSO_SW_AnnualReport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j.gov/drbc/quality/datum/boat-run.html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illyrivercast.org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s://www.nj.gov/drbc/about/advisory/WQAC_index.html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mailto:John.Yagecic@drbc.gov" TargetMode="External"/><Relationship Id="rId3" Type="http://schemas.openxmlformats.org/officeDocument/2006/relationships/image" Target="../media/image2.gif"/><Relationship Id="rId7" Type="http://schemas.openxmlformats.org/officeDocument/2006/relationships/hyperlink" Target="http://www.ccmua.org/index.php/green-initiatives/green-infrastructur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phila.gov/water/sustainability/greencitycleanwaters/Pages/default.aspx" TargetMode="External"/><Relationship Id="rId5" Type="http://schemas.openxmlformats.org/officeDocument/2006/relationships/hyperlink" Target="https://www.nj.gov/drbc/contact/interest/index.html" TargetMode="External"/><Relationship Id="rId4" Type="http://schemas.openxmlformats.org/officeDocument/2006/relationships/hyperlink" Target="https://www.nj.gov/drbc/about/advisory/WQAC_index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j.gov/drbc/library/documents/WQregs.pdf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j.gov/drbc/library/documents/WQregs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pa.gov/sites/production/files/2015-10/documents/rwqc2012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294441" cy="762000"/>
          </a:xfrm>
        </p:spPr>
        <p:txBody>
          <a:bodyPr>
            <a:no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Delaware River Basin Commission</a:t>
            </a:r>
            <a:endParaRPr lang="en-US" dirty="0"/>
          </a:p>
        </p:txBody>
      </p:sp>
      <p:sp>
        <p:nvSpPr>
          <p:cNvPr id="14" name="Content Placeholder 1"/>
          <p:cNvSpPr>
            <a:spLocks noGrp="1"/>
          </p:cNvSpPr>
          <p:nvPr>
            <p:ph idx="4294967295"/>
          </p:nvPr>
        </p:nvSpPr>
        <p:spPr>
          <a:xfrm>
            <a:off x="304800" y="2057400"/>
            <a:ext cx="6019800" cy="44323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Recreational Uses &amp; Criteria in the Delaware River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Delaware River Watershed Forum</a:t>
            </a:r>
          </a:p>
          <a:p>
            <a:pPr marL="0" indent="0">
              <a:buNone/>
            </a:pPr>
            <a:r>
              <a:rPr lang="en-US" b="1" dirty="0"/>
              <a:t>October 16-17, 2019</a:t>
            </a:r>
          </a:p>
          <a:p>
            <a:pPr marL="0" indent="0">
              <a:buNone/>
            </a:pPr>
            <a:r>
              <a:rPr lang="en-US" b="1" dirty="0"/>
              <a:t>Allentown, PA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1800" b="1" dirty="0"/>
              <a:t>John Yagecic, PE</a:t>
            </a:r>
          </a:p>
          <a:p>
            <a:pPr marL="0" indent="0">
              <a:buNone/>
            </a:pPr>
            <a:r>
              <a:rPr lang="en-US" sz="1800" b="1" dirty="0"/>
              <a:t>Manager, Water Quality Assessment DRBC</a:t>
            </a:r>
            <a:endParaRPr lang="en-US" sz="18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5388394"/>
            <a:ext cx="2362200" cy="12399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791" y="4841772"/>
            <a:ext cx="2818926" cy="1876528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629A2F-9AC0-4EA8-AA69-3D135D69FC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637" y="1931049"/>
            <a:ext cx="2474926" cy="3200400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4C377C-DC8D-48DB-8967-D590E9BD0D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394900"/>
            <a:ext cx="2474926" cy="3299901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91613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C21F7-4C79-4016-8877-121F4CC65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CSO Long Term Control Plans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9E4356-F773-4700-BF3E-7CB8006062B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52400" y="2185556"/>
            <a:ext cx="5562600" cy="4169047"/>
          </a:xfrm>
          <a:prstGeom prst="rect">
            <a:avLst/>
          </a:prstGeom>
          <a:ln w="19050">
            <a:solidFill>
              <a:schemeClr val="accent2"/>
            </a:solidFill>
          </a:ln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806CDC7-2AF4-4A23-AD7C-BE267D72450D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5867400" y="2343758"/>
            <a:ext cx="6202101" cy="4010846"/>
          </a:xfrm>
          <a:prstGeom prst="rect">
            <a:avLst/>
          </a:prstGeom>
          <a:ln w="19050">
            <a:solidFill>
              <a:schemeClr val="accent2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9FDC77-7B85-4346-A156-A58B5CFF29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78435"/>
            <a:ext cx="1383030" cy="72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8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56319-0E63-4475-ABCE-D3294B4E9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PWD’s Green City, Clean Waters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by Project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0BBCD2C-4345-4973-BE86-C9F1FED892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Some completed projects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146CEEB-5A69-4311-A219-7C0026722E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830" y="3429000"/>
            <a:ext cx="5781254" cy="327660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CFE1B1-8D96-44E8-A6B0-83F86E1B2B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/>
              <a:t>Some future projects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43544F85-AF3C-464B-8BE6-9A0BE541691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836703" y="3446958"/>
            <a:ext cx="6241739" cy="32586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C619012-5A3E-4A9C-9FCE-72B2D006A78F}"/>
              </a:ext>
            </a:extLst>
          </p:cNvPr>
          <p:cNvSpPr txBox="1"/>
          <p:nvPr/>
        </p:nvSpPr>
        <p:spPr>
          <a:xfrm>
            <a:off x="266484" y="2099331"/>
            <a:ext cx="1112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From PWD’s 2018 CSO &amp; MS4 annual report at:</a:t>
            </a:r>
          </a:p>
          <a:p>
            <a:r>
              <a:rPr lang="en-US" sz="1400" dirty="0">
                <a:hlinkClick r:id="rId4"/>
              </a:rPr>
              <a:t>http://archive.phillywatersheds.org/what_were_doing/documents_and_data/CSO_SW_AnnualReports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23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8BCA6-B942-4E3C-B4B7-F4F13AEF2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Uses Happening Now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755D9D7-5FEE-4207-B57D-A6811B98A23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04800" y="2133600"/>
            <a:ext cx="3145631" cy="33422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DDB0EE-C93F-4FC0-800F-633F918979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017" y="3408583"/>
            <a:ext cx="4114800" cy="308610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B0BF06A-FF24-49B0-A554-C8512AAC7A0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423693"/>
            <a:ext cx="4143069" cy="276204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B76D28-8AA2-4098-8FE3-7DB6A2476B58}"/>
              </a:ext>
            </a:extLst>
          </p:cNvPr>
          <p:cNvSpPr txBox="1"/>
          <p:nvPr/>
        </p:nvSpPr>
        <p:spPr>
          <a:xfrm>
            <a:off x="304800" y="5562600"/>
            <a:ext cx="2667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Photo credit: Paul Michael Bergeron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99914F-7523-44E9-B922-1063A0CF447A}"/>
              </a:ext>
            </a:extLst>
          </p:cNvPr>
          <p:cNvSpPr txBox="1"/>
          <p:nvPr/>
        </p:nvSpPr>
        <p:spPr>
          <a:xfrm>
            <a:off x="3294017" y="6519672"/>
            <a:ext cx="2667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Photo credit: Aqua Vida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72F5AF-1BA6-4742-8032-7FD7D06ED4F1}"/>
              </a:ext>
            </a:extLst>
          </p:cNvPr>
          <p:cNvSpPr txBox="1"/>
          <p:nvPr/>
        </p:nvSpPr>
        <p:spPr>
          <a:xfrm>
            <a:off x="7620000" y="5198834"/>
            <a:ext cx="2667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Photo credit: Aqua Vida</a:t>
            </a:r>
          </a:p>
        </p:txBody>
      </p:sp>
    </p:spTree>
    <p:extLst>
      <p:ext uri="{BB962C8B-B14F-4D97-AF65-F5344CB8AC3E}">
        <p14:creationId xmlns:p14="http://schemas.microsoft.com/office/powerpoint/2010/main" val="2196142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A190F2B-7243-4EE6-B7B8-ADE9A3604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Gradient of Primary Contact Criteria Attainment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9EFC27-A211-4BA3-AD4C-5694D18E1E8F}"/>
              </a:ext>
            </a:extLst>
          </p:cNvPr>
          <p:cNvSpPr/>
          <p:nvPr/>
        </p:nvSpPr>
        <p:spPr>
          <a:xfrm>
            <a:off x="1447800" y="4419600"/>
            <a:ext cx="9601200" cy="6096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92D05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8C8B74-DC29-4B9D-8ED3-454B5C18B26D}"/>
              </a:ext>
            </a:extLst>
          </p:cNvPr>
          <p:cNvSpPr txBox="1"/>
          <p:nvPr/>
        </p:nvSpPr>
        <p:spPr>
          <a:xfrm>
            <a:off x="609600" y="5257800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Primary contact criteria</a:t>
            </a:r>
          </a:p>
          <a:p>
            <a:pPr algn="ctr"/>
            <a:r>
              <a:rPr lang="en-US" sz="2000" b="1" i="1" u="sng" dirty="0">
                <a:solidFill>
                  <a:schemeClr val="tx2"/>
                </a:solidFill>
              </a:rPr>
              <a:t>never</a:t>
            </a:r>
            <a:r>
              <a:rPr lang="en-US" sz="2000" b="1" dirty="0">
                <a:solidFill>
                  <a:schemeClr val="tx2"/>
                </a:solidFill>
              </a:rPr>
              <a:t> met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BF1257-17EF-4122-B45B-6B9914F09349}"/>
              </a:ext>
            </a:extLst>
          </p:cNvPr>
          <p:cNvSpPr txBox="1"/>
          <p:nvPr/>
        </p:nvSpPr>
        <p:spPr>
          <a:xfrm>
            <a:off x="9829800" y="5257799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Primary contact criteria</a:t>
            </a:r>
          </a:p>
          <a:p>
            <a:pPr algn="ctr"/>
            <a:r>
              <a:rPr lang="en-US" sz="2000" b="1" i="1" u="sng" dirty="0">
                <a:solidFill>
                  <a:schemeClr val="tx2"/>
                </a:solidFill>
              </a:rPr>
              <a:t>always</a:t>
            </a:r>
            <a:r>
              <a:rPr lang="en-US" sz="2000" b="1" dirty="0">
                <a:solidFill>
                  <a:schemeClr val="tx2"/>
                </a:solidFill>
              </a:rPr>
              <a:t> met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CA56AF2-A11F-49E6-AC1F-01D25C099B40}"/>
              </a:ext>
            </a:extLst>
          </p:cNvPr>
          <p:cNvGrpSpPr/>
          <p:nvPr/>
        </p:nvGrpSpPr>
        <p:grpSpPr>
          <a:xfrm>
            <a:off x="3581400" y="2438400"/>
            <a:ext cx="1295400" cy="1981200"/>
            <a:chOff x="3581400" y="2438400"/>
            <a:chExt cx="1295400" cy="1981200"/>
          </a:xfrm>
        </p:grpSpPr>
        <p:sp>
          <p:nvSpPr>
            <p:cNvPr id="7" name="Arrow: Down 6">
              <a:extLst>
                <a:ext uri="{FF2B5EF4-FFF2-40B4-BE49-F238E27FC236}">
                  <a16:creationId xmlns:a16="http://schemas.microsoft.com/office/drawing/2014/main" id="{8E33B86A-7E84-42D7-87BA-811B0F5C1E90}"/>
                </a:ext>
              </a:extLst>
            </p:cNvPr>
            <p:cNvSpPr/>
            <p:nvPr/>
          </p:nvSpPr>
          <p:spPr>
            <a:xfrm>
              <a:off x="3962400" y="3276600"/>
              <a:ext cx="457200" cy="1143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473CB4F-CDF6-4744-868C-157C5E5FD23E}"/>
                </a:ext>
              </a:extLst>
            </p:cNvPr>
            <p:cNvSpPr txBox="1"/>
            <p:nvPr/>
          </p:nvSpPr>
          <p:spPr>
            <a:xfrm>
              <a:off x="3581400" y="2438400"/>
              <a:ext cx="129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Where are</a:t>
              </a:r>
            </a:p>
            <a:p>
              <a:pPr algn="ctr"/>
              <a:r>
                <a:rPr lang="en-US" b="1" dirty="0"/>
                <a:t>we now?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98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C6E148-404F-49B7-BABE-1664116E8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8328"/>
            <a:ext cx="6324600" cy="1252728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DRBC Monitoring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2C7AEA0-02D6-4154-AEB3-A8388615E58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7618" y="1651918"/>
            <a:ext cx="3279427" cy="5053682"/>
          </a:xfrm>
          <a:prstGeom prst="rect">
            <a:avLst/>
          </a:prstGeom>
          <a:ln w="19050">
            <a:solidFill>
              <a:schemeClr val="accent2"/>
            </a:solidFill>
          </a:ln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5339F0B-8BF1-4AB5-AABB-3999542A7FC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32478" y="2209800"/>
            <a:ext cx="4058922" cy="4495800"/>
          </a:xfrm>
        </p:spPr>
        <p:txBody>
          <a:bodyPr>
            <a:normAutofit/>
          </a:bodyPr>
          <a:lstStyle/>
          <a:p>
            <a:r>
              <a:rPr lang="en-US" dirty="0"/>
              <a:t>DRBC’s long-running (50+ year) monitoring program</a:t>
            </a:r>
          </a:p>
          <a:p>
            <a:r>
              <a:rPr lang="en-US" dirty="0"/>
              <a:t>1x per month</a:t>
            </a:r>
          </a:p>
          <a:p>
            <a:r>
              <a:rPr lang="en-US" dirty="0"/>
              <a:t>Center channel</a:t>
            </a:r>
          </a:p>
          <a:p>
            <a:r>
              <a:rPr lang="en-US" dirty="0"/>
              <a:t>Just below Trenton to just above Atlantic Ocean</a:t>
            </a:r>
          </a:p>
          <a:p>
            <a:r>
              <a:rPr lang="en-US" dirty="0"/>
              <a:t>Bacteria results posted on DRBC web site at </a:t>
            </a:r>
            <a:r>
              <a:rPr lang="en-US" dirty="0">
                <a:hlinkClick r:id="rId3"/>
              </a:rPr>
              <a:t>https://www.nj.gov/drbc/quality/datum/boat-run.html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E4D4395-6E36-4789-928E-AE01CAB993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721" y="114300"/>
            <a:ext cx="4738661" cy="6591300"/>
          </a:xfrm>
          <a:prstGeom prst="rect">
            <a:avLst/>
          </a:prstGeom>
          <a:ln w="1905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62555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1BA67-3925-46C9-9B56-EE102CFD7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338328"/>
            <a:ext cx="6553200" cy="1252728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Monitoring Summer 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77470-E6E4-4908-BA07-A77F0AA541A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8265FD-641B-47E8-B36F-B4309858026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934200" y="2514600"/>
            <a:ext cx="5096256" cy="4191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Shore-based, where recreation more likely</a:t>
            </a:r>
          </a:p>
          <a:p>
            <a:pPr marL="0" indent="0">
              <a:buNone/>
            </a:pPr>
            <a:r>
              <a:rPr lang="en-US" b="1" dirty="0"/>
              <a:t>~ 5x per month, May - September</a:t>
            </a:r>
          </a:p>
          <a:p>
            <a:pPr marL="0" indent="0">
              <a:buNone/>
            </a:pPr>
            <a:r>
              <a:rPr lang="en-US" b="1" dirty="0"/>
              <a:t>Fecal coliform, enterococcus, E. coli</a:t>
            </a:r>
          </a:p>
          <a:p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Riverton Yacht Club</a:t>
            </a:r>
          </a:p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Palmyra Cove Nature Center</a:t>
            </a:r>
          </a:p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Pennsauken Access</a:t>
            </a:r>
          </a:p>
          <a:p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Pyne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Poynt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Park</a:t>
            </a:r>
          </a:p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National Park</a:t>
            </a:r>
          </a:p>
          <a:p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Washington Ave. Green</a:t>
            </a:r>
          </a:p>
          <a:p>
            <a:r>
              <a:rPr lang="en-US" b="1" dirty="0" err="1">
                <a:solidFill>
                  <a:schemeClr val="accent5">
                    <a:lumMod val="50000"/>
                  </a:schemeClr>
                </a:solidFill>
              </a:rPr>
              <a:t>Penns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 Landing Lagoon</a:t>
            </a:r>
          </a:p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Frankford Arsenal Boat Ramp</a:t>
            </a:r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CE29F1FC-EDC8-40BC-A2DA-683C57AFC9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26" y="3706852"/>
            <a:ext cx="4317856" cy="2863941"/>
          </a:xfrm>
          <a:prstGeom prst="rect">
            <a:avLst/>
          </a:prstGeom>
          <a:ln w="19050">
            <a:solidFill>
              <a:schemeClr val="accent2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4B04A3-306B-4930-8FA1-587A1251B1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4" y="327717"/>
            <a:ext cx="4254753" cy="3191065"/>
          </a:xfrm>
          <a:prstGeom prst="rect">
            <a:avLst/>
          </a:prstGeom>
          <a:ln w="19050">
            <a:solidFill>
              <a:schemeClr val="accent2"/>
            </a:solidFill>
          </a:ln>
        </p:spPr>
      </p:pic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id="{4E70F116-6ED7-497D-91C0-8C16D814B1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737" y="1779126"/>
            <a:ext cx="2399091" cy="3198788"/>
          </a:xfrm>
          <a:prstGeom prst="rect">
            <a:avLst/>
          </a:prstGeom>
          <a:ln w="19050">
            <a:solidFill>
              <a:schemeClr val="accent2"/>
            </a:solidFill>
          </a:ln>
        </p:spPr>
      </p:pic>
      <p:sp>
        <p:nvSpPr>
          <p:cNvPr id="8" name="Right Brace 7">
            <a:extLst>
              <a:ext uri="{FF2B5EF4-FFF2-40B4-BE49-F238E27FC236}">
                <a16:creationId xmlns:a16="http://schemas.microsoft.com/office/drawing/2014/main" id="{E209889E-0631-4EA1-A063-352BD3EC8FAD}"/>
              </a:ext>
            </a:extLst>
          </p:cNvPr>
          <p:cNvSpPr/>
          <p:nvPr/>
        </p:nvSpPr>
        <p:spPr>
          <a:xfrm>
            <a:off x="10363200" y="3706852"/>
            <a:ext cx="304800" cy="1474748"/>
          </a:xfrm>
          <a:prstGeom prst="rightBrac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ECF63E44-2165-476B-A359-5394544EB867}"/>
              </a:ext>
            </a:extLst>
          </p:cNvPr>
          <p:cNvSpPr/>
          <p:nvPr/>
        </p:nvSpPr>
        <p:spPr>
          <a:xfrm>
            <a:off x="10654496" y="5578324"/>
            <a:ext cx="304800" cy="941348"/>
          </a:xfrm>
          <a:prstGeom prst="rightBrac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78F93E-8B0F-46C5-A968-B5E6FA987314}"/>
              </a:ext>
            </a:extLst>
          </p:cNvPr>
          <p:cNvSpPr txBox="1"/>
          <p:nvPr/>
        </p:nvSpPr>
        <p:spPr>
          <a:xfrm>
            <a:off x="10685844" y="4205654"/>
            <a:ext cx="54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NJ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4A6159-5E8F-459F-AB25-AA3D473AD698}"/>
              </a:ext>
            </a:extLst>
          </p:cNvPr>
          <p:cNvSpPr txBox="1"/>
          <p:nvPr/>
        </p:nvSpPr>
        <p:spPr>
          <a:xfrm>
            <a:off x="11035496" y="5818165"/>
            <a:ext cx="54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PA</a:t>
            </a:r>
          </a:p>
        </p:txBody>
      </p:sp>
    </p:spTree>
    <p:extLst>
      <p:ext uri="{BB962C8B-B14F-4D97-AF65-F5344CB8AC3E}">
        <p14:creationId xmlns:p14="http://schemas.microsoft.com/office/powerpoint/2010/main" val="2324071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B28810A-3FB3-42AD-AB09-F2712F7BEE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52400"/>
            <a:ext cx="7642975" cy="64770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CE8863-433F-4BB9-B906-33DC33BCA6F6}"/>
              </a:ext>
            </a:extLst>
          </p:cNvPr>
          <p:cNvSpPr txBox="1"/>
          <p:nvPr/>
        </p:nvSpPr>
        <p:spPr>
          <a:xfrm>
            <a:off x="8534400" y="33909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http://www.phillyrivercast.org/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F84249-6BC8-496B-BFC2-F86DD6BACD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753" y="177785"/>
            <a:ext cx="1383030" cy="72597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E34C7B0-6BBC-4800-A882-2D90C5B62DFF}"/>
              </a:ext>
            </a:extLst>
          </p:cNvPr>
          <p:cNvSpPr/>
          <p:nvPr/>
        </p:nvSpPr>
        <p:spPr>
          <a:xfrm>
            <a:off x="8305800" y="5867400"/>
            <a:ext cx="3581400" cy="3810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92D05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BF621F58-F1B1-4114-A205-9A6190D570E7}"/>
              </a:ext>
            </a:extLst>
          </p:cNvPr>
          <p:cNvSpPr/>
          <p:nvPr/>
        </p:nvSpPr>
        <p:spPr>
          <a:xfrm>
            <a:off x="9546799" y="5315932"/>
            <a:ext cx="228600" cy="533400"/>
          </a:xfrm>
          <a:prstGeom prst="downArrow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>
                <a:shade val="50000"/>
                <a:shade val="75000"/>
                <a:lumMod val="8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4CB09EE3-18AA-428D-BEA6-4C02DE0B4C73}"/>
              </a:ext>
            </a:extLst>
          </p:cNvPr>
          <p:cNvSpPr/>
          <p:nvPr/>
        </p:nvSpPr>
        <p:spPr>
          <a:xfrm>
            <a:off x="9832549" y="5315932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44914144-4E09-4B8A-A1FB-969EF3C3F2C8}"/>
              </a:ext>
            </a:extLst>
          </p:cNvPr>
          <p:cNvSpPr/>
          <p:nvPr/>
        </p:nvSpPr>
        <p:spPr>
          <a:xfrm>
            <a:off x="9261049" y="5315932"/>
            <a:ext cx="228600" cy="533400"/>
          </a:xfrm>
          <a:prstGeom prst="downArrow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shade val="50000"/>
                <a:shade val="75000"/>
                <a:lumMod val="8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124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6DDE99-DEB8-4CB0-8DC8-0BC3C1710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DRBC Next Steps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D39475-7195-4A2B-AD0B-421094CE648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Assess the shore-based data collected in 2019</a:t>
            </a:r>
          </a:p>
          <a:p>
            <a:r>
              <a:rPr lang="en-US" b="1" dirty="0"/>
              <a:t>Boat-based transect monitoring in 2020 to determine if near-shore concentrations are higher than center channel concentrations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D31FDC-A657-4FF0-8DDD-C6CEE576A62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Coordination with our Water Quality Advisory Committee (WQAC)</a:t>
            </a:r>
          </a:p>
          <a:p>
            <a:r>
              <a:rPr lang="en-US" b="1" dirty="0">
                <a:hlinkClick r:id="rId2"/>
              </a:rPr>
              <a:t>https://www.nj.gov/drbc/about/advisory/WQAC_index.html</a:t>
            </a:r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8073B8-A412-48CB-B722-22CBBF17D1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753" y="177785"/>
            <a:ext cx="1383030" cy="72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14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D2AE5-B0C3-49D4-9405-87CA81B4D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Hazards / Other Challenges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D576B1F-DE20-4DC5-9C1D-01E62012780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89" y="2679700"/>
            <a:ext cx="4595284" cy="3446463"/>
          </a:xfrm>
          <a:ln w="19050">
            <a:solidFill>
              <a:schemeClr val="accent2"/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633665-B9A6-4498-B71C-F4EF01D6188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2200" y="2679700"/>
            <a:ext cx="5693664" cy="3447288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Busy shipping ports</a:t>
            </a:r>
          </a:p>
          <a:p>
            <a:r>
              <a:rPr lang="en-US" b="1" dirty="0"/>
              <a:t>Hazardous currents</a:t>
            </a:r>
          </a:p>
          <a:p>
            <a:r>
              <a:rPr lang="en-US" b="1" dirty="0"/>
              <a:t>Debris, pilings, junk</a:t>
            </a:r>
          </a:p>
          <a:p>
            <a:endParaRPr lang="en-US" b="1" dirty="0"/>
          </a:p>
          <a:p>
            <a:r>
              <a:rPr lang="en-US" b="1" dirty="0"/>
              <a:t>Beaches have an elaborate protocol for monitoring, beach closures, re-opening</a:t>
            </a:r>
          </a:p>
          <a:p>
            <a:endParaRPr lang="en-US" b="1" dirty="0"/>
          </a:p>
          <a:p>
            <a:r>
              <a:rPr lang="en-US" b="1" dirty="0"/>
              <a:t>Liability &gt;&gt; Responsibility &amp; Authority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D15D42-5305-4855-B052-BF913F1322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753" y="177785"/>
            <a:ext cx="1383030" cy="72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226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DB43B-296D-4DF2-99B0-0AD8D891E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can you do?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0B60C7-9737-42DD-8A03-F6184ABD7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752600"/>
            <a:ext cx="5096256" cy="639762"/>
          </a:xfrm>
        </p:spPr>
        <p:txBody>
          <a:bodyPr/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Citizens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F7BF78-B722-483E-8DE3-A6B9F4EF1B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1902" y="2503487"/>
            <a:ext cx="5093407" cy="4016185"/>
          </a:xfrm>
        </p:spPr>
        <p:txBody>
          <a:bodyPr>
            <a:normAutofit/>
          </a:bodyPr>
          <a:lstStyle/>
          <a:p>
            <a:r>
              <a:rPr lang="en-US" b="1" dirty="0"/>
              <a:t>Stay tuned in to DRBC’s Water Quality Advisory Committee &amp; list servs</a:t>
            </a:r>
          </a:p>
          <a:p>
            <a:endParaRPr lang="en-US" b="1" dirty="0"/>
          </a:p>
          <a:p>
            <a:r>
              <a:rPr lang="en-US" b="1" dirty="0"/>
              <a:t>Volunteer monitoring?  Maybe, but…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Develop &amp; follow an approved Quality Assurance Project Plan (QAPP)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State certified laboratory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Short 6-hour holding time from sample dip to drop off at lab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Get your data into WQX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Government organizations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cannot</a:t>
            </a:r>
            <a:r>
              <a:rPr lang="en-US" b="1" dirty="0"/>
              <a:t> take on liability for volunteers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062FC68-E18D-48A8-94D2-BDB91D0F35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NGOs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A28E868-1162-4505-B89F-ADB93B0703B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Support development of forecasting tool</a:t>
            </a:r>
          </a:p>
          <a:p>
            <a:r>
              <a:rPr lang="en-US" b="1" dirty="0"/>
              <a:t>Support monitoring</a:t>
            </a:r>
          </a:p>
          <a:p>
            <a:r>
              <a:rPr lang="en-US" b="1" dirty="0"/>
              <a:t>Support green infrastructure?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8383D0-E743-42D3-B310-AEBF898D13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753" y="177785"/>
            <a:ext cx="1383030" cy="72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101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64809-2EDB-4BF4-89CC-EE4A08290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800" y="444627"/>
            <a:ext cx="6449376" cy="93954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Delaware River Basin Commission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2079AE5-0F40-46C1-AB11-46F4E86F69E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0170"/>
            <a:ext cx="4114801" cy="6657659"/>
          </a:xfrm>
          <a:ln>
            <a:solidFill>
              <a:schemeClr val="accent2"/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781414-85F1-4258-AD41-14287D6079F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33800" y="2827243"/>
            <a:ext cx="3200400" cy="28956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en-US" sz="3100" b="1" dirty="0">
                <a:latin typeface="Calibri" panose="020F0502020204030204" pitchFamily="34" charset="0"/>
              </a:rPr>
              <a:t>Compact signed 1961</a:t>
            </a:r>
          </a:p>
          <a:p>
            <a:pPr marL="0" indent="0">
              <a:buNone/>
            </a:pPr>
            <a:endParaRPr lang="en-US" altLang="en-US" sz="3100" b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en-US" sz="3100" b="1" dirty="0">
                <a:latin typeface="Calibri" panose="020F0502020204030204" pitchFamily="34" charset="0"/>
              </a:rPr>
              <a:t>Equal Members: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3100" b="1" dirty="0">
                <a:latin typeface="Calibri" panose="020F0502020204030204" pitchFamily="34" charset="0"/>
              </a:rPr>
              <a:t>Delaware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3100" b="1" dirty="0">
                <a:latin typeface="Calibri" panose="020F0502020204030204" pitchFamily="34" charset="0"/>
              </a:rPr>
              <a:t>New Jersey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3100" b="1" dirty="0">
                <a:latin typeface="Calibri" panose="020F0502020204030204" pitchFamily="34" charset="0"/>
              </a:rPr>
              <a:t>Pennsylvania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3100" b="1" dirty="0">
                <a:latin typeface="Calibri" panose="020F0502020204030204" pitchFamily="34" charset="0"/>
              </a:rPr>
              <a:t>New York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3100" b="1" dirty="0">
                <a:latin typeface="Calibri" panose="020F0502020204030204" pitchFamily="34" charset="0"/>
              </a:rPr>
              <a:t>Federal Government</a:t>
            </a:r>
          </a:p>
          <a:p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FF16D6F-D0B1-4577-AB97-C4B5F3153058}"/>
              </a:ext>
            </a:extLst>
          </p:cNvPr>
          <p:cNvSpPr txBox="1">
            <a:spLocks/>
          </p:cNvSpPr>
          <p:nvPr/>
        </p:nvSpPr>
        <p:spPr>
          <a:xfrm>
            <a:off x="7086600" y="2209800"/>
            <a:ext cx="4876800" cy="44758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lIns="68580" tIns="34290" rIns="68580" bIns="34290" rtlCol="0">
            <a:normAutofit fontScale="925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None/>
            </a:pPr>
            <a:r>
              <a:rPr lang="en-US" altLang="en-US" b="1" u="sng" dirty="0">
                <a:latin typeface="Calibri" panose="020F0502020204030204" pitchFamily="34" charset="0"/>
              </a:rPr>
              <a:t>Broad Responsibilities / Authorities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</a:pPr>
            <a:r>
              <a:rPr lang="en-US" altLang="en-US" b="1" dirty="0">
                <a:latin typeface="Calibri" panose="020F0502020204030204" pitchFamily="34" charset="0"/>
              </a:rPr>
              <a:t>Water Supply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</a:pPr>
            <a:r>
              <a:rPr lang="en-US" altLang="en-US" b="1" dirty="0">
                <a:latin typeface="Calibri" panose="020F0502020204030204" pitchFamily="34" charset="0"/>
              </a:rPr>
              <a:t>Drought Management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</a:pPr>
            <a:r>
              <a:rPr lang="en-US" altLang="en-US" b="1" dirty="0">
                <a:latin typeface="Calibri" panose="020F0502020204030204" pitchFamily="34" charset="0"/>
              </a:rPr>
              <a:t>Flood Loss Reduction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</a:pPr>
            <a:r>
              <a:rPr lang="en-US" altLang="en-US" b="1" dirty="0">
                <a:highlight>
                  <a:srgbClr val="FFFF00"/>
                </a:highlight>
                <a:latin typeface="Calibri" panose="020F0502020204030204" pitchFamily="34" charset="0"/>
              </a:rPr>
              <a:t>Water Quality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b="1" dirty="0">
                <a:highlight>
                  <a:srgbClr val="FFFF00"/>
                </a:highlight>
                <a:latin typeface="Calibri" panose="020F0502020204030204" pitchFamily="34" charset="0"/>
              </a:rPr>
              <a:t>Establish Water Quality Standards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b="1" dirty="0">
                <a:highlight>
                  <a:srgbClr val="FFFF00"/>
                </a:highlight>
                <a:latin typeface="Calibri" panose="020F0502020204030204" pitchFamily="34" charset="0"/>
              </a:rPr>
              <a:t>Monitoring &amp; Assessment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b="1" dirty="0">
                <a:highlight>
                  <a:srgbClr val="FFFF00"/>
                </a:highlight>
                <a:latin typeface="Calibri" panose="020F0502020204030204" pitchFamily="34" charset="0"/>
              </a:rPr>
              <a:t>Assimilative Capacity Determination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</a:pPr>
            <a:r>
              <a:rPr lang="en-US" altLang="en-US" b="1" dirty="0">
                <a:latin typeface="Calibri" panose="020F0502020204030204" pitchFamily="34" charset="0"/>
              </a:rPr>
              <a:t>Watershed Planning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</a:pPr>
            <a:r>
              <a:rPr lang="en-US" altLang="en-US" b="1" dirty="0">
                <a:latin typeface="Calibri" panose="020F0502020204030204" pitchFamily="34" charset="0"/>
              </a:rPr>
              <a:t>Regulatory Review (Permitting)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</a:pPr>
            <a:r>
              <a:rPr lang="en-US" altLang="en-US" b="1" dirty="0">
                <a:latin typeface="Calibri" panose="020F0502020204030204" pitchFamily="34" charset="0"/>
              </a:rPr>
              <a:t>Outreach/Education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</a:pPr>
            <a:r>
              <a:rPr lang="en-US" altLang="en-US" b="1" dirty="0">
                <a:latin typeface="Calibri" panose="020F0502020204030204" pitchFamily="34" charset="0"/>
              </a:rPr>
              <a:t>Recreation</a:t>
            </a:r>
            <a:endParaRPr lang="en-US" sz="1800" b="1" dirty="0">
              <a:latin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438233-DFE2-4102-8DDC-D203E0F1EA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176" y="172386"/>
            <a:ext cx="1037273" cy="544482"/>
          </a:xfrm>
          <a:prstGeom prst="rect">
            <a:avLst/>
          </a:prstGeom>
        </p:spPr>
      </p:pic>
      <p:sp>
        <p:nvSpPr>
          <p:cNvPr id="3" name="Star: 5 Points 2">
            <a:extLst>
              <a:ext uri="{FF2B5EF4-FFF2-40B4-BE49-F238E27FC236}">
                <a16:creationId xmlns:a16="http://schemas.microsoft.com/office/drawing/2014/main" id="{56B51F01-87AB-4BEF-B302-459427C09122}"/>
              </a:ext>
            </a:extLst>
          </p:cNvPr>
          <p:cNvSpPr/>
          <p:nvPr/>
        </p:nvSpPr>
        <p:spPr>
          <a:xfrm>
            <a:off x="2084894" y="3200398"/>
            <a:ext cx="228600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2D76F031-35BC-4CCE-AB21-8A555988F192}"/>
              </a:ext>
            </a:extLst>
          </p:cNvPr>
          <p:cNvSpPr/>
          <p:nvPr/>
        </p:nvSpPr>
        <p:spPr>
          <a:xfrm rot="1629072">
            <a:off x="1509614" y="3022204"/>
            <a:ext cx="571500" cy="1277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86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14400" y="304800"/>
            <a:ext cx="10363200" cy="681994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&amp; Discussion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085" y="67637"/>
            <a:ext cx="1383030" cy="725976"/>
          </a:xfrm>
          <a:prstGeom prst="rect">
            <a:avLst/>
          </a:prstGeom>
        </p:spPr>
      </p:pic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F2F3E611-9F88-4CD5-94AB-1F86F1823B30}"/>
              </a:ext>
            </a:extLst>
          </p:cNvPr>
          <p:cNvSpPr txBox="1">
            <a:spLocks/>
          </p:cNvSpPr>
          <p:nvPr/>
        </p:nvSpPr>
        <p:spPr>
          <a:xfrm>
            <a:off x="381000" y="1371600"/>
            <a:ext cx="7391400" cy="5334000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/>
              <a:t>Resources</a:t>
            </a:r>
          </a:p>
          <a:p>
            <a:pPr marL="0" indent="0">
              <a:buNone/>
            </a:pPr>
            <a:r>
              <a:rPr lang="en-US" b="1" dirty="0"/>
              <a:t>DRBC’s Water Quality Advisory Committee</a:t>
            </a:r>
          </a:p>
          <a:p>
            <a:pPr marL="0" indent="0">
              <a:buNone/>
            </a:pPr>
            <a:r>
              <a:rPr lang="en-US" sz="1700" dirty="0">
                <a:hlinkClick r:id="rId4"/>
              </a:rPr>
              <a:t>https://www.nj.gov/drbc/about/advisory/WQAC_index.html</a:t>
            </a:r>
            <a:endParaRPr lang="en-US" sz="1700" dirty="0"/>
          </a:p>
          <a:p>
            <a:pPr marL="0" indent="0">
              <a:buNone/>
            </a:pPr>
            <a:r>
              <a:rPr lang="en-US" b="1" dirty="0"/>
              <a:t>DRBC e-mail groups</a:t>
            </a:r>
          </a:p>
          <a:p>
            <a:pPr marL="0" indent="0">
              <a:buNone/>
            </a:pPr>
            <a:r>
              <a:rPr lang="en-US" sz="1700" dirty="0">
                <a:hlinkClick r:id="rId5"/>
              </a:rPr>
              <a:t>https://www.nj.gov/drbc/contact/interest/index.html</a:t>
            </a:r>
            <a:endParaRPr lang="en-US" sz="1700" dirty="0"/>
          </a:p>
          <a:p>
            <a:pPr marL="0" indent="0">
              <a:buNone/>
            </a:pPr>
            <a:r>
              <a:rPr lang="en-US" b="1" dirty="0"/>
              <a:t>Philadelphia Green City Clean Waters</a:t>
            </a:r>
          </a:p>
          <a:p>
            <a:pPr marL="0" indent="0">
              <a:buNone/>
            </a:pPr>
            <a:r>
              <a:rPr lang="en-US" sz="1600" dirty="0">
                <a:hlinkClick r:id="rId6"/>
              </a:rPr>
              <a:t>https://www.phila.gov/water/sustainability/greencitycleanwaters/Pages/default.aspx</a:t>
            </a:r>
            <a:endParaRPr lang="en-US" sz="1600" dirty="0"/>
          </a:p>
          <a:p>
            <a:pPr marL="0" indent="0">
              <a:buNone/>
            </a:pPr>
            <a:r>
              <a:rPr lang="en-US" b="1" dirty="0"/>
              <a:t>Camden County MUA Green Infrastructure</a:t>
            </a:r>
          </a:p>
          <a:p>
            <a:pPr marL="0" indent="0">
              <a:buNone/>
            </a:pPr>
            <a:r>
              <a:rPr lang="en-US" sz="1600" dirty="0">
                <a:hlinkClick r:id="rId7"/>
              </a:rPr>
              <a:t>http://www.ccmua.org/index.php/green-initiatives/green-infrastructure/</a:t>
            </a:r>
            <a:endParaRPr lang="en-US" sz="1600" dirty="0"/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76CD869E-7469-47D8-87A7-D245621B3861}"/>
              </a:ext>
            </a:extLst>
          </p:cNvPr>
          <p:cNvSpPr txBox="1">
            <a:spLocks/>
          </p:cNvSpPr>
          <p:nvPr/>
        </p:nvSpPr>
        <p:spPr>
          <a:xfrm>
            <a:off x="8153400" y="2667000"/>
            <a:ext cx="3280497" cy="2057400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/>
              <a:t>Contact</a:t>
            </a:r>
          </a:p>
          <a:p>
            <a:pPr marL="0" indent="0">
              <a:buNone/>
            </a:pPr>
            <a:r>
              <a:rPr lang="en-US" b="1" dirty="0"/>
              <a:t>John Yagecic</a:t>
            </a:r>
          </a:p>
          <a:p>
            <a:pPr marL="0" indent="0">
              <a:buNone/>
            </a:pPr>
            <a:r>
              <a:rPr lang="en-US" sz="1600" b="1" dirty="0">
                <a:hlinkClick r:id="rId8"/>
              </a:rPr>
              <a:t>John.Yagecic@drbc.gov</a:t>
            </a:r>
            <a:endParaRPr lang="en-US" sz="1600" b="1" dirty="0"/>
          </a:p>
          <a:p>
            <a:pPr marL="0" indent="0">
              <a:buNone/>
            </a:pPr>
            <a:r>
              <a:rPr lang="en-US" sz="1600" b="1" dirty="0"/>
              <a:t>609-883-9500 x271</a:t>
            </a:r>
            <a:endParaRPr lang="en-US" sz="1600" dirty="0"/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188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FF9BC-4349-4EBD-9DF4-D881C7A8E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200" y="338328"/>
            <a:ext cx="6934200" cy="125272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Quality Management Zones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910BDA7-0DC6-4A2E-A3A1-4AC10AE8CDA9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498566097"/>
              </p:ext>
            </p:extLst>
          </p:nvPr>
        </p:nvGraphicFramePr>
        <p:xfrm>
          <a:off x="5715000" y="1627672"/>
          <a:ext cx="5097462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154">
                  <a:extLst>
                    <a:ext uri="{9D8B030D-6E8A-4147-A177-3AD203B41FA5}">
                      <a16:colId xmlns:a16="http://schemas.microsoft.com/office/drawing/2014/main" val="189722944"/>
                    </a:ext>
                  </a:extLst>
                </a:gridCol>
                <a:gridCol w="1699154">
                  <a:extLst>
                    <a:ext uri="{9D8B030D-6E8A-4147-A177-3AD203B41FA5}">
                      <a16:colId xmlns:a16="http://schemas.microsoft.com/office/drawing/2014/main" val="1289532935"/>
                    </a:ext>
                  </a:extLst>
                </a:gridCol>
                <a:gridCol w="1699154">
                  <a:extLst>
                    <a:ext uri="{9D8B030D-6E8A-4147-A177-3AD203B41FA5}">
                      <a16:colId xmlns:a16="http://schemas.microsoft.com/office/drawing/2014/main" val="32382506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WQM zone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Location (River Mile)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</a:rPr>
                        <a:t>Tidal /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</a:rPr>
                        <a:t>Non-tidal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657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1A</a:t>
                      </a: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330.7 – 289.9 </a:t>
                      </a: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Non-tidal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943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1B</a:t>
                      </a: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289.9 – 254.75 </a:t>
                      </a: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Non-tidal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930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1C</a:t>
                      </a: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254.75 – 217.0 </a:t>
                      </a: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Non-tidal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476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1D</a:t>
                      </a: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217.0 – 183.66 </a:t>
                      </a: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Non-tidal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083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1E</a:t>
                      </a: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183.66 – 133.4 </a:t>
                      </a: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Non-tidal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247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133.4 – 108.4 </a:t>
                      </a:r>
                    </a:p>
                  </a:txBody>
                  <a:tcPr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Tidal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053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108.4 – 95.0 </a:t>
                      </a:r>
                    </a:p>
                  </a:txBody>
                  <a:tcPr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Tidal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797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95.0 – 78.8 </a:t>
                      </a:r>
                    </a:p>
                  </a:txBody>
                  <a:tcPr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Tidal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052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78.8 – 48.2 </a:t>
                      </a:r>
                    </a:p>
                  </a:txBody>
                  <a:tcPr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Tidal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017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48.2 – 0.0 </a:t>
                      </a:r>
                    </a:p>
                  </a:txBody>
                  <a:tcPr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Tidal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213828"/>
                  </a:ext>
                </a:extLst>
              </a:tr>
            </a:tbl>
          </a:graphicData>
        </a:graphic>
      </p:graphicFrame>
      <p:pic>
        <p:nvPicPr>
          <p:cNvPr id="5" name="Picture 41">
            <a:extLst>
              <a:ext uri="{FF2B5EF4-FFF2-40B4-BE49-F238E27FC236}">
                <a16:creationId xmlns:a16="http://schemas.microsoft.com/office/drawing/2014/main" id="{425F3835-C352-46E3-9274-6A6A4D67DB16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4419600" cy="6561595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85F0C3-C514-4671-8AC7-FD7AA91D61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389" y="6206183"/>
            <a:ext cx="1037273" cy="54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33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D98BE0DB-A61A-43A7-A330-02A02B4CDF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4693238"/>
              </p:ext>
            </p:extLst>
          </p:nvPr>
        </p:nvGraphicFramePr>
        <p:xfrm>
          <a:off x="247454" y="2286492"/>
          <a:ext cx="5772346" cy="4284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71525396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501869886"/>
                    </a:ext>
                  </a:extLst>
                </a:gridCol>
                <a:gridCol w="1348819">
                  <a:extLst>
                    <a:ext uri="{9D8B030D-6E8A-4147-A177-3AD203B41FA5}">
                      <a16:colId xmlns:a16="http://schemas.microsoft.com/office/drawing/2014/main" val="3905045017"/>
                    </a:ext>
                  </a:extLst>
                </a:gridCol>
                <a:gridCol w="1756527">
                  <a:extLst>
                    <a:ext uri="{9D8B030D-6E8A-4147-A177-3AD203B41FA5}">
                      <a16:colId xmlns:a16="http://schemas.microsoft.com/office/drawing/2014/main" val="557397853"/>
                    </a:ext>
                  </a:extLst>
                </a:gridCol>
              </a:tblGrid>
              <a:tr h="322312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Zone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Fecal</a:t>
                      </a:r>
                    </a:p>
                    <a:p>
                      <a:pPr algn="ctr"/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Coliform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Enterococcus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1181709"/>
                  </a:ext>
                </a:extLst>
              </a:tr>
              <a:tr h="499609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Geometric mean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colonies per 100 mL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83224"/>
                  </a:ext>
                </a:extLst>
              </a:tr>
              <a:tr h="49960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Recreation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200</a:t>
                      </a:r>
                      <a:endParaRPr lang="en-US" sz="2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/>
                        <a:t>33</a:t>
                      </a:r>
                      <a:endParaRPr lang="en-US" sz="2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393722"/>
                  </a:ext>
                </a:extLst>
              </a:tr>
              <a:tr h="49960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Recreation – Secondary Contact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770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88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992643"/>
                  </a:ext>
                </a:extLst>
              </a:tr>
              <a:tr h="49960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Upper 4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854942"/>
                  </a:ext>
                </a:extLst>
              </a:tr>
              <a:tr h="49960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Lower 4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Recreation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200</a:t>
                      </a:r>
                      <a:endParaRPr lang="en-US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/>
                        <a:t>33</a:t>
                      </a:r>
                      <a:endParaRPr lang="en-US" sz="2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473013"/>
                  </a:ext>
                </a:extLst>
              </a:tr>
              <a:tr h="49960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35</a:t>
                      </a:r>
                      <a:endParaRPr lang="en-US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449009"/>
                  </a:ext>
                </a:extLst>
              </a:tr>
              <a:tr h="49960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472779"/>
                  </a:ext>
                </a:extLst>
              </a:tr>
            </a:tbl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502BC35A-95A0-4E70-A277-FF41C42AB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Recreational Uses / Criteria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Delaware Estuary (DRBC WQ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E51C4F-9BAA-4F25-B6E7-2D56C9F579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485" y="152400"/>
            <a:ext cx="1383030" cy="7259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2F3D34F-9975-4916-8066-BC553A7A5428}"/>
              </a:ext>
            </a:extLst>
          </p:cNvPr>
          <p:cNvSpPr txBox="1"/>
          <p:nvPr/>
        </p:nvSpPr>
        <p:spPr>
          <a:xfrm>
            <a:off x="228600" y="1908358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http://www.nj.gov/drbc/library/documents/WQregs.pdf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EFC278-A95C-4064-8184-ED8CD9C787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953" y="1624584"/>
            <a:ext cx="5081016" cy="5081016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332703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AAE12AA-04F7-49C1-AD44-AA6F48514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DRBC Water Quality Regulations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1.20.6</a:t>
            </a:r>
            <a:endParaRPr lang="en-US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8699A282-A57A-4F13-975D-88EA161585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7085" y="2674938"/>
            <a:ext cx="9048943" cy="34512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509C0D-33CA-4C10-84DC-D0492E5625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6019800"/>
            <a:ext cx="1383030" cy="7259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20CC53A-B0F8-45AB-A50F-431725BF1F6A}"/>
              </a:ext>
            </a:extLst>
          </p:cNvPr>
          <p:cNvSpPr txBox="1"/>
          <p:nvPr/>
        </p:nvSpPr>
        <p:spPr>
          <a:xfrm>
            <a:off x="244792" y="2055325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http://www.nj.gov/drbc/library/documents/WQregs.pdf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792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B170CD6-9655-4B53-943C-1EB845F378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600200"/>
            <a:ext cx="7863571" cy="4419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9E0CBAB-8F4F-429A-9BB9-8B24DF409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EPA Office of Water 820-F-12-058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214EDA-F1A4-4140-B0AA-23E690C556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6019800"/>
            <a:ext cx="1383030" cy="7259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300CD5-54E0-409E-8F04-32B549D4431C}"/>
              </a:ext>
            </a:extLst>
          </p:cNvPr>
          <p:cNvSpPr txBox="1"/>
          <p:nvPr/>
        </p:nvSpPr>
        <p:spPr>
          <a:xfrm>
            <a:off x="9006839" y="3969786"/>
            <a:ext cx="25908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4"/>
              </a:rPr>
              <a:t>https://www.epa.gov/sites/production/files/2015-10/documents/rwqc2012.pdf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967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62A7D-FCB5-462F-8177-62FB1FA2D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200" y="338328"/>
            <a:ext cx="6934200" cy="1252728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1988 Attainability Report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523E80-E351-46EE-820D-CCB10CA72A5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28600" y="1295400"/>
            <a:ext cx="4153253" cy="522546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C98E206-E59A-4513-8449-DBC31A3420B5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4495800" y="1676400"/>
            <a:ext cx="7539037" cy="3891116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45B367-C1E3-469E-889E-70B25ADE3E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1383030" cy="7259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DBCF649-8FCA-46CD-81ED-F15B14CC0A2E}"/>
              </a:ext>
            </a:extLst>
          </p:cNvPr>
          <p:cNvSpPr/>
          <p:nvPr/>
        </p:nvSpPr>
        <p:spPr>
          <a:xfrm>
            <a:off x="8305800" y="4038600"/>
            <a:ext cx="3657600" cy="3048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53E2A9-8575-4E94-84A1-B847C8115BCE}"/>
              </a:ext>
            </a:extLst>
          </p:cNvPr>
          <p:cNvSpPr/>
          <p:nvPr/>
        </p:nvSpPr>
        <p:spPr>
          <a:xfrm>
            <a:off x="4515926" y="4343400"/>
            <a:ext cx="7447474" cy="3048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FDACE1-4256-47C0-8519-22EDE493AF7F}"/>
              </a:ext>
            </a:extLst>
          </p:cNvPr>
          <p:cNvSpPr/>
          <p:nvPr/>
        </p:nvSpPr>
        <p:spPr>
          <a:xfrm>
            <a:off x="4495800" y="4648200"/>
            <a:ext cx="7447474" cy="3048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D81292-20F8-4933-9636-A160B3F94899}"/>
              </a:ext>
            </a:extLst>
          </p:cNvPr>
          <p:cNvSpPr/>
          <p:nvPr/>
        </p:nvSpPr>
        <p:spPr>
          <a:xfrm>
            <a:off x="4475674" y="4953000"/>
            <a:ext cx="7447474" cy="3048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172F0E-06F1-4CCB-87B9-B27ED2B4B816}"/>
              </a:ext>
            </a:extLst>
          </p:cNvPr>
          <p:cNvSpPr/>
          <p:nvPr/>
        </p:nvSpPr>
        <p:spPr>
          <a:xfrm>
            <a:off x="4455548" y="5257800"/>
            <a:ext cx="6974452" cy="3048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0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73F1F-37E1-458E-B961-C884236F2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957072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Combined Sewer Overflows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B63D79B-7A9A-475F-968D-3F56540E86E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32053"/>
            <a:ext cx="4440282" cy="4967565"/>
          </a:xfrm>
          <a:ln w="19050">
            <a:solidFill>
              <a:schemeClr val="accent2"/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EFE54A-2669-4A12-9917-489455BBC16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38800" y="2743200"/>
            <a:ext cx="5705856" cy="3447288"/>
          </a:xfrm>
        </p:spPr>
        <p:txBody>
          <a:bodyPr/>
          <a:lstStyle/>
          <a:p>
            <a:r>
              <a:rPr lang="en-US" b="1" dirty="0"/>
              <a:t>Sanitary sewage and storm water in same pipes</a:t>
            </a:r>
          </a:p>
          <a:p>
            <a:r>
              <a:rPr lang="en-US" b="1" dirty="0"/>
              <a:t>When flow exceeds capacity, overflows without treatment</a:t>
            </a:r>
          </a:p>
          <a:p>
            <a:r>
              <a:rPr lang="en-US" b="1" dirty="0"/>
              <a:t>Legacy systems (100+ years) in our oldest, largest communities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5D27C0-7791-437C-88E6-2F52D4F6A237}"/>
              </a:ext>
            </a:extLst>
          </p:cNvPr>
          <p:cNvSpPr txBox="1"/>
          <p:nvPr/>
        </p:nvSpPr>
        <p:spPr>
          <a:xfrm>
            <a:off x="609600" y="6341322"/>
            <a:ext cx="44402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Image credit:  Jersey Water Works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76E669-023F-4DF8-B456-C6659FAFE3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6019800"/>
            <a:ext cx="1383030" cy="72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072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725934-B2BF-45F6-86FD-EFB06C643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CSO Long Term control programs are in place, making progress</a:t>
            </a:r>
          </a:p>
          <a:p>
            <a:r>
              <a:rPr lang="en-US" b="1" dirty="0"/>
              <a:t>Much more accurate models of CSO systems – volume and timing of discharge</a:t>
            </a:r>
          </a:p>
          <a:p>
            <a:r>
              <a:rPr lang="en-US" b="1" dirty="0"/>
              <a:t>Effort &amp; enthusiasm for reconnecting regional urban areas to their waterways</a:t>
            </a:r>
          </a:p>
          <a:p>
            <a:r>
              <a:rPr lang="en-US" b="1" dirty="0"/>
              <a:t>Very high level of public / NGO interest in this issue</a:t>
            </a:r>
          </a:p>
          <a:p>
            <a:r>
              <a:rPr lang="en-US" b="1" dirty="0"/>
              <a:t>Statistical models providing guidance on current conditions relevant to contact recreation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4C1D07F-5EB0-48B7-A7AF-DEF79FB6C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has Changed since 1988?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22A677-BF06-4EAB-945F-BE2BC0CF74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753" y="177785"/>
            <a:ext cx="1383030" cy="72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4020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17430</TotalTime>
  <Words>828</Words>
  <Application>Microsoft Office PowerPoint</Application>
  <PresentationFormat>Widescreen</PresentationFormat>
  <Paragraphs>191</Paragraphs>
  <Slides>20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Candara</vt:lpstr>
      <vt:lpstr>Symbol</vt:lpstr>
      <vt:lpstr>Times New Roman</vt:lpstr>
      <vt:lpstr>Wingdings</vt:lpstr>
      <vt:lpstr>Waveform</vt:lpstr>
      <vt:lpstr>Delaware River Basin Commission</vt:lpstr>
      <vt:lpstr>Delaware River Basin Commission</vt:lpstr>
      <vt:lpstr>Water Quality Management Zones</vt:lpstr>
      <vt:lpstr>Current Recreational Uses / Criteria in Delaware Estuary (DRBC WQ Regs)</vt:lpstr>
      <vt:lpstr>DRBC Water Quality Regulations Section 1.20.6</vt:lpstr>
      <vt:lpstr>EPA Office of Water 820-F-12-058 </vt:lpstr>
      <vt:lpstr>1988 Attainability Report</vt:lpstr>
      <vt:lpstr>Combined Sewer Overflows</vt:lpstr>
      <vt:lpstr>What has Changed since 1988?</vt:lpstr>
      <vt:lpstr>CSO Long Term Control Plans</vt:lpstr>
      <vt:lpstr>PWD’s Green City, Clean Waters Project by Project</vt:lpstr>
      <vt:lpstr>Uses Happening Now</vt:lpstr>
      <vt:lpstr>Gradient of Primary Contact Criteria Attainment</vt:lpstr>
      <vt:lpstr>DRBC Monitoring</vt:lpstr>
      <vt:lpstr>Monitoring Summer 2019</vt:lpstr>
      <vt:lpstr>PowerPoint Presentation</vt:lpstr>
      <vt:lpstr>DRBC Next Steps</vt:lpstr>
      <vt:lpstr>Other Hazards / Other Challenges</vt:lpstr>
      <vt:lpstr>What can you do?</vt:lpstr>
      <vt:lpstr>Questions &amp; Discussion</vt:lpstr>
    </vt:vector>
  </TitlesOfParts>
  <Company>American Water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Delaware River Basin Commision</dc:title>
  <dc:creator>tambinsj</dc:creator>
  <cp:lastModifiedBy>Yagecic, John</cp:lastModifiedBy>
  <cp:revision>417</cp:revision>
  <cp:lastPrinted>2019-09-25T18:12:34Z</cp:lastPrinted>
  <dcterms:created xsi:type="dcterms:W3CDTF">2014-01-08T00:47:11Z</dcterms:created>
  <dcterms:modified xsi:type="dcterms:W3CDTF">2019-10-15T13:37:08Z</dcterms:modified>
</cp:coreProperties>
</file>