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oboto Slab"/>
      <p:regular r:id="rId17"/>
      <p:bold r:id="rId18"/>
    </p:embeddedFont>
    <p:embeddedFont>
      <p:font typeface="Roboto Slab Light"/>
      <p:regular r:id="rId19"/>
      <p:bold r:id="rId20"/>
    </p:embeddedFont>
    <p:embeddedFont>
      <p:font typeface="Roboto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  <p:embeddedFont>
      <p:font typeface="Lato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SlabLight-bold.fntdata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Light-italic.fntdata"/><Relationship Id="rId30" Type="http://schemas.openxmlformats.org/officeDocument/2006/relationships/font" Target="fonts/Lato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Lato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Slab-regular.fntdata"/><Relationship Id="rId16" Type="http://schemas.openxmlformats.org/officeDocument/2006/relationships/slide" Target="slides/slide11.xml"/><Relationship Id="rId19" Type="http://schemas.openxmlformats.org/officeDocument/2006/relationships/font" Target="fonts/RobotoSlabLight-regular.fntdata"/><Relationship Id="rId18" Type="http://schemas.openxmlformats.org/officeDocument/2006/relationships/font" Target="fonts/RobotoSlab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23d617b99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23d617b9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18ba7401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18ba7401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a1fdb019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a1fdb019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23d617b9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23d617b9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23d617b9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23d617b9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23d617b9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23d617b9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23d617b9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23d617b9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23d617b9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23d617b9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23d617b9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23d617b9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23d617b99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23d617b99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stephanie@PennEnvironment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2079150" y="1188925"/>
            <a:ext cx="50409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Plastics &amp; Pennsylvania</a:t>
            </a:r>
            <a:endParaRPr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Addressing single-use plastics at the statewide level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1805200" y="3958450"/>
            <a:ext cx="55749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Stephanie Wein, Clean Water Advocate, PennEnvironment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0525" y="-656700"/>
            <a:ext cx="1092125" cy="6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Municipal Rebellion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33301" l="9353" r="22275" t="18478"/>
          <a:stretch/>
        </p:blipFill>
        <p:spPr>
          <a:xfrm>
            <a:off x="4680900" y="831275"/>
            <a:ext cx="4162100" cy="183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 rotWithShape="1">
          <a:blip r:embed="rId4">
            <a:alphaModFix/>
          </a:blip>
          <a:srcRect b="61252" l="4857" r="14183" t="9820"/>
          <a:stretch/>
        </p:blipFill>
        <p:spPr>
          <a:xfrm>
            <a:off x="343975" y="3284950"/>
            <a:ext cx="5681326" cy="129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158300" y="1475638"/>
            <a:ext cx="41907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West Chester ban quickly followed passage of pre-emption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Momentum for a bag ban in Philadelphia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Excitement from towns, boroughs around the state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387900" y="4056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Thanks!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lab Light"/>
                <a:ea typeface="Roboto Slab Light"/>
                <a:cs typeface="Roboto Slab Light"/>
                <a:sym typeface="Roboto Slab Light"/>
              </a:rPr>
              <a:t>Stephanie Wein</a:t>
            </a:r>
            <a:endParaRPr>
              <a:latin typeface="Roboto Slab Light"/>
              <a:ea typeface="Roboto Slab Light"/>
              <a:cs typeface="Roboto Slab Light"/>
              <a:sym typeface="Roboto Slab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Roboto Slab Light"/>
                <a:ea typeface="Roboto Slab Light"/>
                <a:cs typeface="Roboto Slab Light"/>
                <a:sym typeface="Roboto Slab Light"/>
              </a:rPr>
              <a:t>267-438-3397</a:t>
            </a:r>
            <a:endParaRPr>
              <a:latin typeface="Roboto Slab Light"/>
              <a:ea typeface="Roboto Slab Light"/>
              <a:cs typeface="Roboto Slab Light"/>
              <a:sym typeface="Roboto Slab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Slab Light"/>
                <a:ea typeface="Roboto Slab Light"/>
                <a:cs typeface="Roboto Slab Light"/>
                <a:sym typeface="Roboto Slab Light"/>
                <a:hlinkClick r:id="rId3"/>
              </a:rPr>
              <a:t>Stephanie@PennEnvironment.org</a:t>
            </a:r>
            <a:r>
              <a:rPr lang="en">
                <a:latin typeface="Roboto Slab Light"/>
                <a:ea typeface="Roboto Slab Light"/>
                <a:cs typeface="Roboto Slab Light"/>
                <a:sym typeface="Roboto Slab Light"/>
              </a:rPr>
              <a:t>	</a:t>
            </a:r>
            <a:endParaRPr>
              <a:latin typeface="Roboto Slab Light"/>
              <a:ea typeface="Roboto Slab Light"/>
              <a:cs typeface="Roboto Slab Light"/>
              <a:sym typeface="Roboto Slab Ligh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Single-Use Plastics in Pennsylvania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387900" y="14545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Plastic waste in Pennsylvania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The “Ban on the Ban”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The state-level legislative approach &amp; Zero Waste PA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Char char="●"/>
            </a:pPr>
            <a:r>
              <a:rPr lang="en">
                <a:latin typeface="Lato Light"/>
                <a:ea typeface="Lato Light"/>
                <a:cs typeface="Lato Light"/>
                <a:sym typeface="Lato Light"/>
              </a:rPr>
              <a:t>Municipal rebellion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Pennsylvania as an upstream source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41536" l="19039" r="20402" t="10018"/>
          <a:stretch/>
        </p:blipFill>
        <p:spPr>
          <a:xfrm>
            <a:off x="4788800" y="1604013"/>
            <a:ext cx="3967301" cy="19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b="85700" l="37782" r="39621" t="8692"/>
          <a:stretch/>
        </p:blipFill>
        <p:spPr>
          <a:xfrm>
            <a:off x="579100" y="3690100"/>
            <a:ext cx="2304400" cy="3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b="56657" l="0" r="28678" t="23378"/>
          <a:stretch/>
        </p:blipFill>
        <p:spPr>
          <a:xfrm>
            <a:off x="579100" y="4047450"/>
            <a:ext cx="5072774" cy="8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b="33907" l="7399" r="60347" t="46660"/>
          <a:stretch/>
        </p:blipFill>
        <p:spPr>
          <a:xfrm>
            <a:off x="579100" y="1604025"/>
            <a:ext cx="3811399" cy="14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Plastic comes from somewhere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650" y="1553275"/>
            <a:ext cx="3896601" cy="26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b="23014" l="25888" r="20477" t="25313"/>
          <a:stretch/>
        </p:blipFill>
        <p:spPr>
          <a:xfrm>
            <a:off x="387900" y="1642150"/>
            <a:ext cx="4024451" cy="24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387900" y="1489825"/>
            <a:ext cx="3699600" cy="3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With a dip in oil &amp; gas demand, plastics production will play a larger and larger role in keeping the fossil fuel industries afloat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....which also makes plastics a climate problem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A cradle-to-grave threat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12507" l="25235" r="28092" t="29584"/>
          <a:stretch/>
        </p:blipFill>
        <p:spPr>
          <a:xfrm>
            <a:off x="4194550" y="1283477"/>
            <a:ext cx="4599724" cy="35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87900" y="1489825"/>
            <a:ext cx="6841200" cy="3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Little local power originally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2017: Attempt to pass pre-emption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Democratic sponsor, vetoed by Gov. Wolf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2018: Narberth Ordinance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June 2019: Pre-emption passes in state budget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No local ordinances permitted pending study by DEP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1 year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Little local power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87900" y="1489825"/>
            <a:ext cx="6503100" cy="3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Marker Legislation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2018 -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Polystyrene Foam Ban introduced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Starting with one of the worst form of plastic pollution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Ban on restaurants using foam cups or take-out containers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2019 - Zero Waste PA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13  stand-alone bills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Ambitious State Strategy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b="25558" l="14881" r="48928" t="20759"/>
          <a:stretch/>
        </p:blipFill>
        <p:spPr>
          <a:xfrm>
            <a:off x="6237425" y="575800"/>
            <a:ext cx="2608499" cy="241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25" y="167425"/>
            <a:ext cx="1728401" cy="20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82175" y="2283000"/>
            <a:ext cx="25761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Foam Cups &amp; Take-Out Container Ban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528850" y="3639325"/>
            <a:ext cx="25761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Fines and penalties for illegal dumping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6432300" y="3436250"/>
            <a:ext cx="27117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Incentivizing development of composting programs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1943450" y="1160550"/>
            <a:ext cx="3156600" cy="5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Increasing the disposal fee for municipal waste landfills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000700" y="1862350"/>
            <a:ext cx="29133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Straw-upon-request only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382175" y="4571650"/>
            <a:ext cx="3302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S</a:t>
            </a:r>
            <a:r>
              <a:rPr lang="en" sz="1200">
                <a:solidFill>
                  <a:srgbClr val="FFFFFF"/>
                </a:solidFill>
              </a:rPr>
              <a:t>tatewide cigarette filter upcycling initiative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356100" y="3680400"/>
            <a:ext cx="29133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Ensuring that producers of plastic packaging take responsibility for the decisions they make by requiring that they cannot sell or distribute plastic packaging in Pennsylvania unless they are part of a recycling program to take it back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2795275" y="458750"/>
            <a:ext cx="2740800" cy="5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cent plastic bag fee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1413650" y="3111550"/>
            <a:ext cx="3370800" cy="8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5 cent plastic bottle return bill 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283938" y="2440050"/>
            <a:ext cx="25761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Increasing the recycling fee paid by landfill operators</a:t>
            </a:r>
            <a:endParaRPr b="1" sz="1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5617275" y="1507338"/>
            <a:ext cx="3302100" cy="5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Modernizing our e-waste recycling 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065350" y="2394175"/>
            <a:ext cx="27117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Authorizing counties that have recycling programs to collect a recycling and waste management fee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5617275" y="574625"/>
            <a:ext cx="3197400" cy="5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Required bottle-filling stations in new &amp; renovated state buildings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Shifting the conversation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b="52231" l="0" r="0" t="15803"/>
          <a:stretch/>
        </p:blipFill>
        <p:spPr>
          <a:xfrm>
            <a:off x="215450" y="3778000"/>
            <a:ext cx="5911326" cy="1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84286" l="0" r="77709" t="8976"/>
          <a:stretch/>
        </p:blipFill>
        <p:spPr>
          <a:xfrm>
            <a:off x="215450" y="3500400"/>
            <a:ext cx="1601874" cy="3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387900" y="1489825"/>
            <a:ext cx="6841200" cy="3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Media coverage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Legislative enthusiasm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Bipartisan interest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Municipal support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4">
            <a:alphaModFix/>
          </a:blip>
          <a:srcRect b="43177" l="6557" r="17547" t="16310"/>
          <a:stretch/>
        </p:blipFill>
        <p:spPr>
          <a:xfrm>
            <a:off x="3999700" y="1450450"/>
            <a:ext cx="4948625" cy="16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