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0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48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2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6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8E2972-771E-4916-8870-8B1FB394E37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37E1F7-DBB3-48B3-948B-21DD99CEF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4D6B2B-6055-47C4-BC1C-A60851F0A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9180" y="552469"/>
            <a:ext cx="4782820" cy="85723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 the solution to plastic pollution – </a:t>
            </a:r>
            <a:r>
              <a:rPr lang="en-US" sz="1800" dirty="0">
                <a:solidFill>
                  <a:schemeClr val="bg1"/>
                </a:solidFill>
              </a:rPr>
              <a:t>Maximizing advocacy efforts for local and state success</a:t>
            </a:r>
          </a:p>
        </p:txBody>
      </p:sp>
      <p:pic>
        <p:nvPicPr>
          <p:cNvPr id="1026" name="Picture 2" descr="Beat Plastic Pollution">
            <a:extLst>
              <a:ext uri="{FF2B5EF4-FFF2-40B4-BE49-F238E27FC236}">
                <a16:creationId xmlns:a16="http://schemas.microsoft.com/office/drawing/2014/main" id="{AAACB19A-5629-4FDC-BA81-CA0AB3FD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543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B9E77-3466-43B3-907C-F00B40F56CE7}"/>
              </a:ext>
            </a:extLst>
          </p:cNvPr>
          <p:cNvSpPr txBox="1"/>
          <p:nvPr/>
        </p:nvSpPr>
        <p:spPr>
          <a:xfrm>
            <a:off x="7605077" y="3131582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Presenters: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6A4D3-515E-4E82-84CB-C18299E698A5}"/>
              </a:ext>
            </a:extLst>
          </p:cNvPr>
          <p:cNvSpPr txBox="1"/>
          <p:nvPr/>
        </p:nvSpPr>
        <p:spPr>
          <a:xfrm>
            <a:off x="7543800" y="3500914"/>
            <a:ext cx="4314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Stephanie Wein, Clean Water and Conservation Advocate – </a:t>
            </a:r>
            <a:r>
              <a:rPr lang="en-US" sz="2000" dirty="0" err="1">
                <a:solidFill>
                  <a:schemeClr val="bg1"/>
                </a:solidFill>
              </a:rPr>
              <a:t>PennEnvironmet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N. Dini </a:t>
            </a:r>
            <a:r>
              <a:rPr lang="en-US" sz="2000" dirty="0" err="1">
                <a:solidFill>
                  <a:schemeClr val="bg1"/>
                </a:solidFill>
              </a:rPr>
              <a:t>Checko</a:t>
            </a:r>
            <a:r>
              <a:rPr lang="en-US" sz="2000" dirty="0">
                <a:solidFill>
                  <a:schemeClr val="bg1"/>
                </a:solidFill>
              </a:rPr>
              <a:t>, Project Director – ANJEC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Liz Magill Peer, Chair –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Lambert Environmental Commission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04657-A0E2-4A5E-8797-550E79F5F5D0}"/>
              </a:ext>
            </a:extLst>
          </p:cNvPr>
          <p:cNvSpPr txBox="1"/>
          <p:nvPr/>
        </p:nvSpPr>
        <p:spPr>
          <a:xfrm>
            <a:off x="0" y="5760383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Moderator: Sean Jackson – American Rivers</a:t>
            </a:r>
          </a:p>
        </p:txBody>
      </p:sp>
    </p:spTree>
    <p:extLst>
      <p:ext uri="{BB962C8B-B14F-4D97-AF65-F5344CB8AC3E}">
        <p14:creationId xmlns:p14="http://schemas.microsoft.com/office/powerpoint/2010/main" val="914606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ddt ban">
            <a:extLst>
              <a:ext uri="{FF2B5EF4-FFF2-40B4-BE49-F238E27FC236}">
                <a16:creationId xmlns:a16="http://schemas.microsoft.com/office/drawing/2014/main" id="{DEF2126D-5A16-4B3D-952C-5028896F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636045"/>
            <a:ext cx="3517119" cy="35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Image result for pbde flame retardants">
            <a:extLst>
              <a:ext uri="{FF2B5EF4-FFF2-40B4-BE49-F238E27FC236}">
                <a16:creationId xmlns:a16="http://schemas.microsoft.com/office/drawing/2014/main" id="{A6A9CA73-088F-47E7-B8FC-FCDADC8D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1975616"/>
            <a:ext cx="3537345" cy="29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pcbs">
            <a:extLst>
              <a:ext uri="{FF2B5EF4-FFF2-40B4-BE49-F238E27FC236}">
                <a16:creationId xmlns:a16="http://schemas.microsoft.com/office/drawing/2014/main" id="{CBDD01FF-CF58-46EB-90C1-F5FB0C33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1667368"/>
            <a:ext cx="3517120" cy="35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347E5-D19E-4318-BC79-94695A430EA3}"/>
              </a:ext>
            </a:extLst>
          </p:cNvPr>
          <p:cNvSpPr txBox="1"/>
          <p:nvPr/>
        </p:nvSpPr>
        <p:spPr>
          <a:xfrm>
            <a:off x="4419600" y="5184488"/>
            <a:ext cx="304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Safe Chemicals, Healthy families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5FC66-8839-4627-9A87-5162D09AA5EF}"/>
              </a:ext>
            </a:extLst>
          </p:cNvPr>
          <p:cNvSpPr txBox="1"/>
          <p:nvPr/>
        </p:nvSpPr>
        <p:spPr>
          <a:xfrm>
            <a:off x="2552701" y="220816"/>
            <a:ext cx="748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Persistent Organic Pollutants (POPS)</a:t>
            </a:r>
          </a:p>
        </p:txBody>
      </p:sp>
    </p:spTree>
    <p:extLst>
      <p:ext uri="{BB962C8B-B14F-4D97-AF65-F5344CB8AC3E}">
        <p14:creationId xmlns:p14="http://schemas.microsoft.com/office/powerpoint/2010/main" val="327115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C0360C1-7B46-4B41-B274-1DB3517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5A1B2C-6F0B-41CA-B064-6D5567E60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6B2DF-9BAA-42B5-8D2E-384FEB96C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C91160C-6E6A-4F20-8F67-599535620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B0FB8D2B-20B0-4E1D-8407-1D388C463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74" y="550655"/>
            <a:ext cx="10364452" cy="3690466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0C8FC-040F-42BE-93B6-9C5E30294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81" y="798487"/>
            <a:ext cx="4934056" cy="3194800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C7380-0F0D-4CC1-A5E0-06A72C17E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864" y="1050654"/>
            <a:ext cx="4936638" cy="2690467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0CF415-AEDB-4639-B8A0-33C762C7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ACF3E2-6A21-439F-8008-13CA1179A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1A4A1-BBF5-41C1-8C55-F46483B0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POPs have been found to cause </a:t>
            </a:r>
            <a:r>
              <a:rPr lang="en-US" sz="4800" dirty="0" err="1"/>
              <a:t>heptic</a:t>
            </a:r>
            <a:r>
              <a:rPr lang="en-US" sz="4800" dirty="0"/>
              <a:t> stress in fish, and is in over 10% of tuna</a:t>
            </a:r>
          </a:p>
        </p:txBody>
      </p:sp>
    </p:spTree>
    <p:extLst>
      <p:ext uri="{BB962C8B-B14F-4D97-AF65-F5344CB8AC3E}">
        <p14:creationId xmlns:p14="http://schemas.microsoft.com/office/powerpoint/2010/main" val="256538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74" name="Rectangle 74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5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all plastic is microplastic">
            <a:extLst>
              <a:ext uri="{FF2B5EF4-FFF2-40B4-BE49-F238E27FC236}">
                <a16:creationId xmlns:a16="http://schemas.microsoft.com/office/drawing/2014/main" id="{12C98400-E437-457E-9E7B-4F2AE28D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34134"/>
          <a:stretch/>
        </p:blipFill>
        <p:spPr bwMode="auto">
          <a:xfrm>
            <a:off x="8860" y="10"/>
            <a:ext cx="69625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6" name="Straight Connector 78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80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29A13-FDDA-4B25-A6DE-91735516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899" y="609599"/>
            <a:ext cx="4113613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All plastic is microplastic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38B15-9D67-45F4-BA67-B8DFB04D61ED}"/>
              </a:ext>
            </a:extLst>
          </p:cNvPr>
          <p:cNvSpPr txBox="1"/>
          <p:nvPr/>
        </p:nvSpPr>
        <p:spPr>
          <a:xfrm>
            <a:off x="7429500" y="2209800"/>
            <a:ext cx="411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74" name="Rectangle 74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5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all plastic is microplastic">
            <a:extLst>
              <a:ext uri="{FF2B5EF4-FFF2-40B4-BE49-F238E27FC236}">
                <a16:creationId xmlns:a16="http://schemas.microsoft.com/office/drawing/2014/main" id="{12C98400-E437-457E-9E7B-4F2AE28D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34134"/>
          <a:stretch/>
        </p:blipFill>
        <p:spPr bwMode="auto">
          <a:xfrm>
            <a:off x="8860" y="10"/>
            <a:ext cx="69625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6" name="Straight Connector 78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80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29A13-FDDA-4B25-A6DE-91735516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899" y="609599"/>
            <a:ext cx="4113613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All plastic is microplastic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38B15-9D67-45F4-BA67-B8DFB04D61ED}"/>
              </a:ext>
            </a:extLst>
          </p:cNvPr>
          <p:cNvSpPr txBox="1"/>
          <p:nvPr/>
        </p:nvSpPr>
        <p:spPr>
          <a:xfrm>
            <a:off x="7429500" y="2209800"/>
            <a:ext cx="411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EBA42-B3F0-4F92-8209-C7D4E7B26AAD}"/>
              </a:ext>
            </a:extLst>
          </p:cNvPr>
          <p:cNvSpPr txBox="1"/>
          <p:nvPr/>
        </p:nvSpPr>
        <p:spPr>
          <a:xfrm>
            <a:off x="7524899" y="2362198"/>
            <a:ext cx="4027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Plastic is being ingested by aquatic life and humans</a:t>
            </a:r>
          </a:p>
        </p:txBody>
      </p:sp>
    </p:spTree>
    <p:extLst>
      <p:ext uri="{BB962C8B-B14F-4D97-AF65-F5344CB8AC3E}">
        <p14:creationId xmlns:p14="http://schemas.microsoft.com/office/powerpoint/2010/main" val="419328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74" name="Rectangle 74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5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all plastic is microplastic">
            <a:extLst>
              <a:ext uri="{FF2B5EF4-FFF2-40B4-BE49-F238E27FC236}">
                <a16:creationId xmlns:a16="http://schemas.microsoft.com/office/drawing/2014/main" id="{12C98400-E437-457E-9E7B-4F2AE28D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34134"/>
          <a:stretch/>
        </p:blipFill>
        <p:spPr bwMode="auto">
          <a:xfrm>
            <a:off x="8860" y="10"/>
            <a:ext cx="69625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6" name="Straight Connector 78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80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29A13-FDDA-4B25-A6DE-91735516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899" y="609599"/>
            <a:ext cx="4113613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All plastic is microplastic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38B15-9D67-45F4-BA67-B8DFB04D61ED}"/>
              </a:ext>
            </a:extLst>
          </p:cNvPr>
          <p:cNvSpPr txBox="1"/>
          <p:nvPr/>
        </p:nvSpPr>
        <p:spPr>
          <a:xfrm>
            <a:off x="7429500" y="2209800"/>
            <a:ext cx="411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EBA42-B3F0-4F92-8209-C7D4E7B26AAD}"/>
              </a:ext>
            </a:extLst>
          </p:cNvPr>
          <p:cNvSpPr txBox="1"/>
          <p:nvPr/>
        </p:nvSpPr>
        <p:spPr>
          <a:xfrm>
            <a:off x="7524899" y="2362198"/>
            <a:ext cx="4027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Plastic is being ingested by aquatic life and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chemical reactions caused by plastic in the marine environment harms life</a:t>
            </a:r>
          </a:p>
        </p:txBody>
      </p:sp>
    </p:spTree>
    <p:extLst>
      <p:ext uri="{BB962C8B-B14F-4D97-AF65-F5344CB8AC3E}">
        <p14:creationId xmlns:p14="http://schemas.microsoft.com/office/powerpoint/2010/main" val="232141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74" name="Rectangle 74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5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all plastic is microplastic">
            <a:extLst>
              <a:ext uri="{FF2B5EF4-FFF2-40B4-BE49-F238E27FC236}">
                <a16:creationId xmlns:a16="http://schemas.microsoft.com/office/drawing/2014/main" id="{12C98400-E437-457E-9E7B-4F2AE28D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34134"/>
          <a:stretch/>
        </p:blipFill>
        <p:spPr bwMode="auto">
          <a:xfrm>
            <a:off x="8860" y="10"/>
            <a:ext cx="69625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6" name="Straight Connector 78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80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29A13-FDDA-4B25-A6DE-91735516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899" y="609599"/>
            <a:ext cx="4113613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All plastic is microplastic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38B15-9D67-45F4-BA67-B8DFB04D61ED}"/>
              </a:ext>
            </a:extLst>
          </p:cNvPr>
          <p:cNvSpPr txBox="1"/>
          <p:nvPr/>
        </p:nvSpPr>
        <p:spPr>
          <a:xfrm>
            <a:off x="7429500" y="2209800"/>
            <a:ext cx="411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EBA42-B3F0-4F92-8209-C7D4E7B26AAD}"/>
              </a:ext>
            </a:extLst>
          </p:cNvPr>
          <p:cNvSpPr txBox="1"/>
          <p:nvPr/>
        </p:nvSpPr>
        <p:spPr>
          <a:xfrm>
            <a:off x="7524899" y="2362198"/>
            <a:ext cx="4027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Plastic is being ingested by aquatic life and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chemical reactions caused by plastic in the marine environment harms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will be more plastic in the ocean than fish by 2050 at current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08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27192-A139-46DC-A9AA-F70AA9D839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40"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7E0A13-5549-4FA4-8572-51439DA4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182" y="1934028"/>
            <a:ext cx="3707844" cy="16255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Individuals aren’t enough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FD4B9-DAD1-456B-B54D-C57723E8B988}"/>
              </a:ext>
            </a:extLst>
          </p:cNvPr>
          <p:cNvSpPr txBox="1"/>
          <p:nvPr/>
        </p:nvSpPr>
        <p:spPr>
          <a:xfrm>
            <a:off x="7874000" y="3860800"/>
            <a:ext cx="3238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EPA does not have published water quality criteria for trash or approved testing methodologies for trash to be evaluated as a pollutant</a:t>
            </a:r>
          </a:p>
        </p:txBody>
      </p:sp>
    </p:spTree>
    <p:extLst>
      <p:ext uri="{BB962C8B-B14F-4D97-AF65-F5344CB8AC3E}">
        <p14:creationId xmlns:p14="http://schemas.microsoft.com/office/powerpoint/2010/main" val="228785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BC2B0-D271-4DA0-8762-8C308427E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425" y="965201"/>
            <a:ext cx="6471150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99EE7-289E-40F0-B2CB-FA9BD28B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065" y="0"/>
            <a:ext cx="8738935" cy="3443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D4FB03-4AF3-4409-9909-FC7A5516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6476"/>
            <a:ext cx="8492836" cy="3645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C6BB5-1846-4045-B6FD-2F5050E9D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523" y="3175000"/>
            <a:ext cx="7458477" cy="2641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E5311-5DA5-4B17-94A3-77BE9E3CD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3" y="4305266"/>
            <a:ext cx="6798583" cy="24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items.[0].image.alt">
            <a:extLst>
              <a:ext uri="{FF2B5EF4-FFF2-40B4-BE49-F238E27FC236}">
                <a16:creationId xmlns:a16="http://schemas.microsoft.com/office/drawing/2014/main" id="{A061F139-4EA8-4CDC-80BE-2BE1DC59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239" y="1339185"/>
            <a:ext cx="7413522" cy="41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3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9ED2D02B-168C-4846-9451-25684903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9EE19A9-2588-4BFD-9DC4-2D6FB279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4C4506F-5C9A-4AA3-94E1-143DCABB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BA5A7E7A-1A6B-430A-AC81-3F7CB9D4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F17DA-E8D6-439E-8F32-2E44753E1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9" y="1251964"/>
            <a:ext cx="3312881" cy="270828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54FB3-95A9-46DB-BC77-90901707C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436" y="2237139"/>
            <a:ext cx="3313833" cy="116812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DD28989-2687-45D2-8A5C-A3D0BF5D4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1172BE2-D267-4FB0-A34A-5AB25F0D1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61089-B1BF-40FE-B96A-F6F5B339B1E6}"/>
              </a:ext>
            </a:extLst>
          </p:cNvPr>
          <p:cNvSpPr txBox="1"/>
          <p:nvPr/>
        </p:nvSpPr>
        <p:spPr>
          <a:xfrm>
            <a:off x="635211" y="4562855"/>
            <a:ext cx="10916365" cy="113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Environmental Impacts</a:t>
            </a:r>
          </a:p>
        </p:txBody>
      </p:sp>
      <p:pic>
        <p:nvPicPr>
          <p:cNvPr id="3074" name="Picture 2" descr="Midway Atoll, where these photos were taken, is more than 2,000 miles from the nearest land.">
            <a:extLst>
              <a:ext uri="{FF2B5EF4-FFF2-40B4-BE49-F238E27FC236}">
                <a16:creationId xmlns:a16="http://schemas.microsoft.com/office/drawing/2014/main" id="{4BEF49C2-E65C-4084-A051-AD9680FC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605" y="798684"/>
            <a:ext cx="4300495" cy="3053351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E677EE-5284-4813-9A90-DBEFDD8D698E}"/>
              </a:ext>
            </a:extLst>
          </p:cNvPr>
          <p:cNvSpPr txBox="1"/>
          <p:nvPr/>
        </p:nvSpPr>
        <p:spPr>
          <a:xfrm>
            <a:off x="7759701" y="3960244"/>
            <a:ext cx="3060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Credit: Smithsonian Institute</a:t>
            </a:r>
          </a:p>
        </p:txBody>
      </p:sp>
    </p:spTree>
    <p:extLst>
      <p:ext uri="{BB962C8B-B14F-4D97-AF65-F5344CB8AC3E}">
        <p14:creationId xmlns:p14="http://schemas.microsoft.com/office/powerpoint/2010/main" val="402216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>
            <a:extLst>
              <a:ext uri="{FF2B5EF4-FFF2-40B4-BE49-F238E27FC236}">
                <a16:creationId xmlns:a16="http://schemas.microsoft.com/office/drawing/2014/main" id="{2C0360C1-7B46-4B41-B274-1DB3517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B5A1B2C-6F0B-41CA-B064-6D5567E60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50E7C277-4F47-4383-BC8F-9583A20E0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2">
            <a:extLst>
              <a:ext uri="{FF2B5EF4-FFF2-40B4-BE49-F238E27FC236}">
                <a16:creationId xmlns:a16="http://schemas.microsoft.com/office/drawing/2014/main" id="{40320530-E4BF-4A5B-BFCA-F88584FE1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2E4AF62-8131-4B46-8671-17D73A87F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CD17BF54-2E9B-41F3-9B8A-21D9AE998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280DC-FBC3-4A06-8B68-CB1F729A7652}"/>
              </a:ext>
            </a:extLst>
          </p:cNvPr>
          <p:cNvSpPr txBox="1"/>
          <p:nvPr/>
        </p:nvSpPr>
        <p:spPr>
          <a:xfrm>
            <a:off x="635211" y="4562855"/>
            <a:ext cx="10916365" cy="113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Environmental Impacts</a:t>
            </a:r>
          </a:p>
        </p:txBody>
      </p:sp>
      <p:pic>
        <p:nvPicPr>
          <p:cNvPr id="4108" name="Picture 12" descr="Image result for liz climo plastic">
            <a:extLst>
              <a:ext uri="{FF2B5EF4-FFF2-40B4-BE49-F238E27FC236}">
                <a16:creationId xmlns:a16="http://schemas.microsoft.com/office/drawing/2014/main" id="{6D7CE7ED-7C58-4B8A-8314-2984789E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35" y="190118"/>
            <a:ext cx="3522765" cy="4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7365E-7250-418C-AA5B-F5720AAF0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837" y="821944"/>
            <a:ext cx="4959220" cy="33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2C0360C1-7B46-4B41-B274-1DB3517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5A1B2C-6F0B-41CA-B064-6D5567E60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88844A4-CCE3-47A5-B31D-98466D7A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18709C1-A942-4B1B-A962-2CF50F0F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E341C-496F-49BC-A80F-6D651ECA0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183" y="393701"/>
            <a:ext cx="4872304" cy="253359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15817-3503-474D-95C5-1A63A8978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183" y="3321000"/>
            <a:ext cx="4619672" cy="273715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B895FA-95B2-428B-974F-3D345FE56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D33CF-01E2-4023-9BDA-850041F0C923}"/>
              </a:ext>
            </a:extLst>
          </p:cNvPr>
          <p:cNvSpPr txBox="1"/>
          <p:nvPr/>
        </p:nvSpPr>
        <p:spPr>
          <a:xfrm>
            <a:off x="960313" y="1863042"/>
            <a:ext cx="5651509" cy="31319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Plastic is Moving up Trophic Levels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is being consumed by us, and is impacting us </a:t>
            </a:r>
          </a:p>
        </p:txBody>
      </p:sp>
    </p:spTree>
    <p:extLst>
      <p:ext uri="{BB962C8B-B14F-4D97-AF65-F5344CB8AC3E}">
        <p14:creationId xmlns:p14="http://schemas.microsoft.com/office/powerpoint/2010/main" val="369180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ndocrine disruptor">
            <a:extLst>
              <a:ext uri="{FF2B5EF4-FFF2-40B4-BE49-F238E27FC236}">
                <a16:creationId xmlns:a16="http://schemas.microsoft.com/office/drawing/2014/main" id="{3F974750-7B9A-46E0-A0E4-4540B3D17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"/>
          <a:stretch/>
        </p:blipFill>
        <p:spPr bwMode="auto">
          <a:xfrm>
            <a:off x="8860" y="10"/>
            <a:ext cx="69625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D222F-FC7B-497B-80B8-9AE2B41B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Endocrine Disruptors: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The solution is not dilution</a:t>
            </a:r>
          </a:p>
        </p:txBody>
      </p:sp>
    </p:spTree>
    <p:extLst>
      <p:ext uri="{BB962C8B-B14F-4D97-AF65-F5344CB8AC3E}">
        <p14:creationId xmlns:p14="http://schemas.microsoft.com/office/powerpoint/2010/main" val="334583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E6784-D0D0-439E-BBC8-F35942C6F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769" y="965201"/>
            <a:ext cx="7232461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910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219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Endocrine Disruptors:  The solution is not dilution</vt:lpstr>
      <vt:lpstr>PowerPoint Presentation</vt:lpstr>
      <vt:lpstr>PowerPoint Presentation</vt:lpstr>
      <vt:lpstr>POPs have been found to cause heptic stress in fish, and is in over 10% of tuna</vt:lpstr>
      <vt:lpstr>All plastic is microplastic</vt:lpstr>
      <vt:lpstr>All plastic is microplastic</vt:lpstr>
      <vt:lpstr>All plastic is microplastic</vt:lpstr>
      <vt:lpstr>All plastic is microplastic</vt:lpstr>
      <vt:lpstr>Individuals aren’t enough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Jackson</dc:creator>
  <cp:lastModifiedBy>Sean Jackson</cp:lastModifiedBy>
  <cp:revision>3</cp:revision>
  <dcterms:created xsi:type="dcterms:W3CDTF">2019-10-15T16:42:40Z</dcterms:created>
  <dcterms:modified xsi:type="dcterms:W3CDTF">2019-10-15T16:49:17Z</dcterms:modified>
</cp:coreProperties>
</file>