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webextensions/webextension1.xml" ContentType="application/vnd.ms-office.webextension+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60" r:id="rId3"/>
    <p:sldId id="261" r:id="rId4"/>
    <p:sldId id="258" r:id="rId5"/>
    <p:sldId id="268" r:id="rId6"/>
    <p:sldId id="269" r:id="rId7"/>
    <p:sldId id="259" r:id="rId8"/>
    <p:sldId id="266" r:id="rId9"/>
    <p:sldId id="267" r:id="rId10"/>
    <p:sldId id="262" r:id="rId11"/>
    <p:sldId id="264"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84" autoAdjust="0"/>
    <p:restoredTop sz="94620"/>
  </p:normalViewPr>
  <p:slideViewPr>
    <p:cSldViewPr snapToGrid="0">
      <p:cViewPr varScale="1">
        <p:scale>
          <a:sx n="87" d="100"/>
          <a:sy n="87" d="100"/>
        </p:scale>
        <p:origin x="344" y="184"/>
      </p:cViewPr>
      <p:guideLst/>
    </p:cSldViewPr>
  </p:slideViewPr>
  <p:notesTextViewPr>
    <p:cViewPr>
      <p:scale>
        <a:sx n="1" d="1"/>
        <a:sy n="1" d="1"/>
      </p:scale>
      <p:origin x="0" y="0"/>
    </p:cViewPr>
  </p:notesTextViewPr>
  <p:notesViewPr>
    <p:cSldViewPr snapToGrid="0">
      <p:cViewPr>
        <p:scale>
          <a:sx n="98" d="100"/>
          <a:sy n="98" d="100"/>
        </p:scale>
        <p:origin x="1932" y="-117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02B21D-AC81-488A-8235-8B418B058CE8}" type="datetimeFigureOut">
              <a:rPr lang="en-US" smtClean="0"/>
              <a:t>10/10/19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55A23D-D075-400C-98A5-E1B4ECC6C775}" type="slidenum">
              <a:rPr lang="en-US" smtClean="0"/>
              <a:t>‹#›</a:t>
            </a:fld>
            <a:endParaRPr lang="en-US"/>
          </a:p>
        </p:txBody>
      </p:sp>
    </p:spTree>
    <p:extLst>
      <p:ext uri="{BB962C8B-B14F-4D97-AF65-F5344CB8AC3E}">
        <p14:creationId xmlns:p14="http://schemas.microsoft.com/office/powerpoint/2010/main" val="230393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Winning $20K grant to implement </a:t>
            </a:r>
          </a:p>
        </p:txBody>
      </p:sp>
      <p:sp>
        <p:nvSpPr>
          <p:cNvPr id="4" name="Slide Number Placeholder 3"/>
          <p:cNvSpPr>
            <a:spLocks noGrp="1"/>
          </p:cNvSpPr>
          <p:nvPr>
            <p:ph type="sldNum" sz="quarter" idx="5"/>
          </p:nvPr>
        </p:nvSpPr>
        <p:spPr/>
        <p:txBody>
          <a:bodyPr/>
          <a:lstStyle/>
          <a:p>
            <a:fld id="{7855A23D-D075-400C-98A5-E1B4ECC6C775}" type="slidenum">
              <a:rPr lang="en-US" smtClean="0"/>
              <a:t>3</a:t>
            </a:fld>
            <a:endParaRPr lang="en-US"/>
          </a:p>
        </p:txBody>
      </p:sp>
    </p:spTree>
    <p:extLst>
      <p:ext uri="{BB962C8B-B14F-4D97-AF65-F5344CB8AC3E}">
        <p14:creationId xmlns:p14="http://schemas.microsoft.com/office/powerpoint/2010/main" val="1467325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Ditching Disposables Initiative is comprised of seven projects to support the</a:t>
            </a:r>
          </a:p>
          <a:p>
            <a:r>
              <a:rPr lang="en-US" dirty="0"/>
              <a:t>education of Lambertville businesses and residents as we transition away from the use of single use plastics. These programs are designed with Community Engagement as the foundation for their success. These programs will engage our businesses and residents through social media, email blasts, award recognition, volunteerism, program signage, printed communications, press coverage, website content and various opportunities for in-person dialogue.</a:t>
            </a:r>
          </a:p>
        </p:txBody>
      </p:sp>
      <p:sp>
        <p:nvSpPr>
          <p:cNvPr id="4" name="Slide Number Placeholder 3"/>
          <p:cNvSpPr>
            <a:spLocks noGrp="1"/>
          </p:cNvSpPr>
          <p:nvPr>
            <p:ph type="sldNum" sz="quarter" idx="5"/>
          </p:nvPr>
        </p:nvSpPr>
        <p:spPr/>
        <p:txBody>
          <a:bodyPr/>
          <a:lstStyle/>
          <a:p>
            <a:fld id="{7855A23D-D075-400C-98A5-E1B4ECC6C775}" type="slidenum">
              <a:rPr lang="en-US" smtClean="0"/>
              <a:t>4</a:t>
            </a:fld>
            <a:endParaRPr lang="en-US"/>
          </a:p>
        </p:txBody>
      </p:sp>
    </p:spTree>
    <p:extLst>
      <p:ext uri="{BB962C8B-B14F-4D97-AF65-F5344CB8AC3E}">
        <p14:creationId xmlns:p14="http://schemas.microsoft.com/office/powerpoint/2010/main" val="4245966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55A23D-D075-400C-98A5-E1B4ECC6C775}" type="slidenum">
              <a:rPr lang="en-US" smtClean="0"/>
              <a:t>8</a:t>
            </a:fld>
            <a:endParaRPr lang="en-US"/>
          </a:p>
        </p:txBody>
      </p:sp>
    </p:spTree>
    <p:extLst>
      <p:ext uri="{BB962C8B-B14F-4D97-AF65-F5344CB8AC3E}">
        <p14:creationId xmlns:p14="http://schemas.microsoft.com/office/powerpoint/2010/main" val="3377800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Wednesday, July 31, 2019 at 1 PM – 2 PM</a:t>
            </a:r>
          </a:p>
        </p:txBody>
      </p:sp>
      <p:sp>
        <p:nvSpPr>
          <p:cNvPr id="4" name="Slide Number Placeholder 3"/>
          <p:cNvSpPr>
            <a:spLocks noGrp="1"/>
          </p:cNvSpPr>
          <p:nvPr>
            <p:ph type="sldNum" sz="quarter" idx="5"/>
          </p:nvPr>
        </p:nvSpPr>
        <p:spPr/>
        <p:txBody>
          <a:bodyPr/>
          <a:lstStyle/>
          <a:p>
            <a:fld id="{7855A23D-D075-400C-98A5-E1B4ECC6C775}" type="slidenum">
              <a:rPr lang="en-US" smtClean="0"/>
              <a:t>11</a:t>
            </a:fld>
            <a:endParaRPr lang="en-US"/>
          </a:p>
        </p:txBody>
      </p:sp>
    </p:spTree>
    <p:extLst>
      <p:ext uri="{BB962C8B-B14F-4D97-AF65-F5344CB8AC3E}">
        <p14:creationId xmlns:p14="http://schemas.microsoft.com/office/powerpoint/2010/main" val="1172331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schemeClr>
            </a:gs>
            <a:gs pos="100000">
              <a:schemeClr val="bg2">
                <a:shade val="92000"/>
                <a:satMod val="140000"/>
                <a:lumMod val="11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10/10/19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elizmagill@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1B05-718E-499E-9754-A86B7AD39966}"/>
              </a:ext>
            </a:extLst>
          </p:cNvPr>
          <p:cNvSpPr>
            <a:spLocks noGrp="1"/>
          </p:cNvSpPr>
          <p:nvPr>
            <p:ph type="ctrTitle"/>
          </p:nvPr>
        </p:nvSpPr>
        <p:spPr>
          <a:xfrm>
            <a:off x="5568657" y="409905"/>
            <a:ext cx="6213334" cy="848596"/>
          </a:xfrm>
        </p:spPr>
        <p:txBody>
          <a:bodyPr>
            <a:normAutofit/>
          </a:bodyPr>
          <a:lstStyle/>
          <a:p>
            <a:r>
              <a:rPr lang="en-US" b="1" dirty="0"/>
              <a:t>Liz Magill Peer</a:t>
            </a:r>
          </a:p>
        </p:txBody>
      </p:sp>
      <p:sp>
        <p:nvSpPr>
          <p:cNvPr id="3" name="Subtitle 2">
            <a:extLst>
              <a:ext uri="{FF2B5EF4-FFF2-40B4-BE49-F238E27FC236}">
                <a16:creationId xmlns:a16="http://schemas.microsoft.com/office/drawing/2014/main" id="{2726B835-B867-49E0-B91A-6EA7E7C28BCF}"/>
              </a:ext>
            </a:extLst>
          </p:cNvPr>
          <p:cNvSpPr>
            <a:spLocks noGrp="1"/>
          </p:cNvSpPr>
          <p:nvPr>
            <p:ph type="subTitle" idx="1"/>
          </p:nvPr>
        </p:nvSpPr>
        <p:spPr>
          <a:xfrm>
            <a:off x="3303639" y="1117097"/>
            <a:ext cx="7987658" cy="585338"/>
          </a:xfrm>
        </p:spPr>
        <p:txBody>
          <a:bodyPr>
            <a:noAutofit/>
          </a:bodyPr>
          <a:lstStyle/>
          <a:p>
            <a:r>
              <a:rPr lang="en-US" sz="2400" dirty="0"/>
              <a:t>Coalition for the Delaware river watershed 2019</a:t>
            </a:r>
          </a:p>
        </p:txBody>
      </p:sp>
      <p:pic>
        <p:nvPicPr>
          <p:cNvPr id="7" name="Picture 6">
            <a:extLst>
              <a:ext uri="{FF2B5EF4-FFF2-40B4-BE49-F238E27FC236}">
                <a16:creationId xmlns:a16="http://schemas.microsoft.com/office/drawing/2014/main" id="{BA196FD3-BD8B-B74F-9F27-719C15128CC9}"/>
              </a:ext>
            </a:extLst>
          </p:cNvPr>
          <p:cNvPicPr>
            <a:picLocks noChangeAspect="1"/>
          </p:cNvPicPr>
          <p:nvPr/>
        </p:nvPicPr>
        <p:blipFill>
          <a:blip r:embed="rId2"/>
          <a:stretch>
            <a:fillRect/>
          </a:stretch>
        </p:blipFill>
        <p:spPr>
          <a:xfrm>
            <a:off x="719856" y="2692435"/>
            <a:ext cx="8976594" cy="2818049"/>
          </a:xfrm>
          <a:prstGeom prst="rect">
            <a:avLst/>
          </a:prstGeom>
        </p:spPr>
      </p:pic>
    </p:spTree>
    <p:extLst>
      <p:ext uri="{BB962C8B-B14F-4D97-AF65-F5344CB8AC3E}">
        <p14:creationId xmlns:p14="http://schemas.microsoft.com/office/powerpoint/2010/main" val="2930394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A6D0D-21B6-4461-9F94-4A6230199ECD}"/>
              </a:ext>
            </a:extLst>
          </p:cNvPr>
          <p:cNvSpPr>
            <a:spLocks noGrp="1"/>
          </p:cNvSpPr>
          <p:nvPr>
            <p:ph type="title"/>
          </p:nvPr>
        </p:nvSpPr>
        <p:spPr/>
        <p:txBody>
          <a:bodyPr/>
          <a:lstStyle/>
          <a:p>
            <a:r>
              <a:rPr lang="en-US" dirty="0"/>
              <a:t>Learning lessons </a:t>
            </a:r>
          </a:p>
        </p:txBody>
      </p:sp>
      <p:sp>
        <p:nvSpPr>
          <p:cNvPr id="3" name="Content Placeholder 2">
            <a:extLst>
              <a:ext uri="{FF2B5EF4-FFF2-40B4-BE49-F238E27FC236}">
                <a16:creationId xmlns:a16="http://schemas.microsoft.com/office/drawing/2014/main" id="{2499DD51-1F3B-46FC-96A7-21CDF9692607}"/>
              </a:ext>
            </a:extLst>
          </p:cNvPr>
          <p:cNvSpPr>
            <a:spLocks noGrp="1"/>
          </p:cNvSpPr>
          <p:nvPr>
            <p:ph sz="quarter" idx="13"/>
          </p:nvPr>
        </p:nvSpPr>
        <p:spPr/>
        <p:txBody>
          <a:bodyPr/>
          <a:lstStyle/>
          <a:p>
            <a:r>
              <a:rPr lang="en-US" sz="2400" dirty="0"/>
              <a:t>Championship from mayor &amp; city officials</a:t>
            </a:r>
          </a:p>
          <a:p>
            <a:r>
              <a:rPr lang="en-US" sz="2400" dirty="0"/>
              <a:t>Team of dedicated individuals</a:t>
            </a:r>
          </a:p>
          <a:p>
            <a:r>
              <a:rPr lang="en-US" sz="2400" dirty="0"/>
              <a:t>Brand consistency </a:t>
            </a:r>
          </a:p>
          <a:p>
            <a:r>
              <a:rPr lang="en-US" sz="2400" dirty="0"/>
              <a:t>Messaging </a:t>
            </a:r>
            <a:endParaRPr lang="en-US" sz="2400" dirty="0">
              <a:solidFill>
                <a:srgbClr val="FF0000"/>
              </a:solidFill>
            </a:endParaRPr>
          </a:p>
          <a:p>
            <a:endParaRPr lang="en-US" dirty="0"/>
          </a:p>
        </p:txBody>
      </p:sp>
      <p:pic>
        <p:nvPicPr>
          <p:cNvPr id="7" name="Picture 6">
            <a:extLst>
              <a:ext uri="{FF2B5EF4-FFF2-40B4-BE49-F238E27FC236}">
                <a16:creationId xmlns:a16="http://schemas.microsoft.com/office/drawing/2014/main" id="{830A1AC0-235B-7C4B-BB89-CE3EB0700528}"/>
              </a:ext>
            </a:extLst>
          </p:cNvPr>
          <p:cNvPicPr>
            <a:picLocks noChangeAspect="1"/>
          </p:cNvPicPr>
          <p:nvPr/>
        </p:nvPicPr>
        <p:blipFill>
          <a:blip r:embed="rId2"/>
          <a:stretch>
            <a:fillRect/>
          </a:stretch>
        </p:blipFill>
        <p:spPr>
          <a:xfrm>
            <a:off x="8387255" y="2577298"/>
            <a:ext cx="2890345" cy="2115509"/>
          </a:xfrm>
          <a:prstGeom prst="rect">
            <a:avLst/>
          </a:prstGeom>
        </p:spPr>
      </p:pic>
    </p:spTree>
    <p:extLst>
      <p:ext uri="{BB962C8B-B14F-4D97-AF65-F5344CB8AC3E}">
        <p14:creationId xmlns:p14="http://schemas.microsoft.com/office/powerpoint/2010/main" val="16799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1E484-F6F6-42A1-B055-E8CC25B92548}"/>
              </a:ext>
            </a:extLst>
          </p:cNvPr>
          <p:cNvSpPr>
            <a:spLocks noGrp="1"/>
          </p:cNvSpPr>
          <p:nvPr>
            <p:ph type="title"/>
          </p:nvPr>
        </p:nvSpPr>
        <p:spPr>
          <a:xfrm>
            <a:off x="913775" y="618517"/>
            <a:ext cx="9671567" cy="822825"/>
          </a:xfrm>
        </p:spPr>
        <p:txBody>
          <a:bodyPr/>
          <a:lstStyle/>
          <a:p>
            <a:r>
              <a:rPr lang="en-US" dirty="0"/>
              <a:t>Upcoming events </a:t>
            </a:r>
          </a:p>
        </p:txBody>
      </p:sp>
      <p:sp>
        <p:nvSpPr>
          <p:cNvPr id="5" name="Content Placeholder 4">
            <a:extLst>
              <a:ext uri="{FF2B5EF4-FFF2-40B4-BE49-F238E27FC236}">
                <a16:creationId xmlns:a16="http://schemas.microsoft.com/office/drawing/2014/main" id="{B4CE7677-7285-BE4C-A506-9AC8417A12E3}"/>
              </a:ext>
            </a:extLst>
          </p:cNvPr>
          <p:cNvSpPr>
            <a:spLocks noGrp="1"/>
          </p:cNvSpPr>
          <p:nvPr>
            <p:ph sz="quarter" idx="13"/>
          </p:nvPr>
        </p:nvSpPr>
        <p:spPr>
          <a:xfrm>
            <a:off x="6006037" y="2542778"/>
            <a:ext cx="4966764" cy="1400867"/>
          </a:xfrm>
        </p:spPr>
        <p:txBody>
          <a:bodyPr>
            <a:noAutofit/>
          </a:bodyPr>
          <a:lstStyle/>
          <a:p>
            <a:pPr marL="0" indent="0" algn="ctr">
              <a:buNone/>
            </a:pPr>
            <a:r>
              <a:rPr lang="en-US" sz="2400" b="1" dirty="0"/>
              <a:t>November 3, 2019</a:t>
            </a:r>
          </a:p>
          <a:p>
            <a:pPr marL="0" indent="0" algn="ctr">
              <a:buNone/>
            </a:pPr>
            <a:r>
              <a:rPr lang="en-US" sz="2400" dirty="0"/>
              <a:t>Community Canvassing Day</a:t>
            </a:r>
          </a:p>
        </p:txBody>
      </p:sp>
      <p:sp>
        <p:nvSpPr>
          <p:cNvPr id="6" name="Content Placeholder 4">
            <a:extLst>
              <a:ext uri="{FF2B5EF4-FFF2-40B4-BE49-F238E27FC236}">
                <a16:creationId xmlns:a16="http://schemas.microsoft.com/office/drawing/2014/main" id="{0A586358-320A-9D40-B97A-2CEFF927CD6D}"/>
              </a:ext>
            </a:extLst>
          </p:cNvPr>
          <p:cNvSpPr txBox="1">
            <a:spLocks/>
          </p:cNvSpPr>
          <p:nvPr/>
        </p:nvSpPr>
        <p:spPr>
          <a:xfrm>
            <a:off x="913775" y="2542778"/>
            <a:ext cx="4966764" cy="1400867"/>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en-US" sz="2400" b="1" dirty="0"/>
              <a:t>October 28, 2019</a:t>
            </a:r>
          </a:p>
          <a:p>
            <a:pPr marL="0" indent="0" algn="ctr">
              <a:buFont typeface="Arial" panose="020B0604020202020204" pitchFamily="34" charset="0"/>
              <a:buNone/>
            </a:pPr>
            <a:r>
              <a:rPr lang="en-US" sz="2400" dirty="0"/>
              <a:t>Community Canvassing training Day</a:t>
            </a:r>
          </a:p>
        </p:txBody>
      </p:sp>
      <p:sp>
        <p:nvSpPr>
          <p:cNvPr id="7" name="Content Placeholder 4">
            <a:extLst>
              <a:ext uri="{FF2B5EF4-FFF2-40B4-BE49-F238E27FC236}">
                <a16:creationId xmlns:a16="http://schemas.microsoft.com/office/drawing/2014/main" id="{CD6DBE66-3C1E-1C47-BE5D-23243D8D1B2F}"/>
              </a:ext>
            </a:extLst>
          </p:cNvPr>
          <p:cNvSpPr txBox="1">
            <a:spLocks/>
          </p:cNvSpPr>
          <p:nvPr/>
        </p:nvSpPr>
        <p:spPr>
          <a:xfrm>
            <a:off x="913775" y="4763451"/>
            <a:ext cx="4966764" cy="1400867"/>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en-US" sz="2400" b="1" dirty="0"/>
              <a:t>December 16, 2019</a:t>
            </a:r>
          </a:p>
          <a:p>
            <a:pPr marL="0" indent="0" algn="ctr">
              <a:buFont typeface="Arial" panose="020B0604020202020204" pitchFamily="34" charset="0"/>
              <a:buNone/>
            </a:pPr>
            <a:r>
              <a:rPr lang="en-US" sz="2400" dirty="0"/>
              <a:t>Sustainability lecture</a:t>
            </a:r>
          </a:p>
        </p:txBody>
      </p:sp>
    </p:spTree>
    <p:extLst>
      <p:ext uri="{BB962C8B-B14F-4D97-AF65-F5344CB8AC3E}">
        <p14:creationId xmlns:p14="http://schemas.microsoft.com/office/powerpoint/2010/main" val="4177058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DABA7-1759-4FD0-8822-509BC5481566}"/>
              </a:ext>
            </a:extLst>
          </p:cNvPr>
          <p:cNvSpPr>
            <a:spLocks noGrp="1"/>
          </p:cNvSpPr>
          <p:nvPr>
            <p:ph type="title"/>
          </p:nvPr>
        </p:nvSpPr>
        <p:spPr>
          <a:xfrm>
            <a:off x="914400" y="1485620"/>
            <a:ext cx="10364451" cy="1596177"/>
          </a:xfrm>
        </p:spPr>
        <p:txBody>
          <a:bodyPr>
            <a:normAutofit/>
          </a:bodyPr>
          <a:lstStyle/>
          <a:p>
            <a:r>
              <a:rPr lang="en-US" sz="4800" b="1" dirty="0"/>
              <a:t>Thank you! </a:t>
            </a:r>
          </a:p>
        </p:txBody>
      </p:sp>
      <p:sp>
        <p:nvSpPr>
          <p:cNvPr id="3" name="Content Placeholder 2">
            <a:extLst>
              <a:ext uri="{FF2B5EF4-FFF2-40B4-BE49-F238E27FC236}">
                <a16:creationId xmlns:a16="http://schemas.microsoft.com/office/drawing/2014/main" id="{008F7789-55DE-499A-A8C0-96DCA521FEF7}"/>
              </a:ext>
            </a:extLst>
          </p:cNvPr>
          <p:cNvSpPr>
            <a:spLocks noGrp="1"/>
          </p:cNvSpPr>
          <p:nvPr>
            <p:ph sz="quarter" idx="13"/>
          </p:nvPr>
        </p:nvSpPr>
        <p:spPr>
          <a:xfrm>
            <a:off x="914400" y="3391852"/>
            <a:ext cx="10363826" cy="1621584"/>
          </a:xfrm>
        </p:spPr>
        <p:txBody>
          <a:bodyPr>
            <a:normAutofit/>
          </a:bodyPr>
          <a:lstStyle/>
          <a:p>
            <a:pPr marL="0" indent="0" algn="ctr">
              <a:buNone/>
            </a:pPr>
            <a:r>
              <a:rPr lang="en-US" sz="3200" dirty="0"/>
              <a:t>Follow FB: Lambertville Environmental commission </a:t>
            </a:r>
          </a:p>
          <a:p>
            <a:pPr marL="0" indent="0" algn="ctr">
              <a:buNone/>
            </a:pPr>
            <a:r>
              <a:rPr lang="en-US" sz="3200" dirty="0">
                <a:solidFill>
                  <a:srgbClr val="FF0000"/>
                </a:solidFill>
                <a:hlinkClick r:id="rId2"/>
              </a:rPr>
              <a:t>elizmagill@gmail.com</a:t>
            </a:r>
            <a:endParaRPr lang="en-US" sz="3200" dirty="0">
              <a:solidFill>
                <a:srgbClr val="FF0000"/>
              </a:solidFill>
            </a:endParaRPr>
          </a:p>
        </p:txBody>
      </p:sp>
    </p:spTree>
    <p:extLst>
      <p:ext uri="{BB962C8B-B14F-4D97-AF65-F5344CB8AC3E}">
        <p14:creationId xmlns:p14="http://schemas.microsoft.com/office/powerpoint/2010/main" val="3923333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B70D5-50AD-4368-ACB1-49A617D1ED23}"/>
              </a:ext>
            </a:extLst>
          </p:cNvPr>
          <p:cNvSpPr>
            <a:spLocks noGrp="1"/>
          </p:cNvSpPr>
          <p:nvPr>
            <p:ph type="title"/>
          </p:nvPr>
        </p:nvSpPr>
        <p:spPr>
          <a:xfrm>
            <a:off x="1066487" y="478704"/>
            <a:ext cx="10059026" cy="1158994"/>
          </a:xfrm>
        </p:spPr>
        <p:txBody>
          <a:bodyPr/>
          <a:lstStyle/>
          <a:p>
            <a:r>
              <a:rPr lang="en-US" dirty="0"/>
              <a:t>Comprehensive single-use ordinance </a:t>
            </a:r>
          </a:p>
        </p:txBody>
      </p:sp>
      <p:sp>
        <p:nvSpPr>
          <p:cNvPr id="3" name="Content Placeholder 2">
            <a:extLst>
              <a:ext uri="{FF2B5EF4-FFF2-40B4-BE49-F238E27FC236}">
                <a16:creationId xmlns:a16="http://schemas.microsoft.com/office/drawing/2014/main" id="{CE3517F4-D450-4157-BA48-3C0DDA58D6A6}"/>
              </a:ext>
            </a:extLst>
          </p:cNvPr>
          <p:cNvSpPr>
            <a:spLocks noGrp="1"/>
          </p:cNvSpPr>
          <p:nvPr>
            <p:ph sz="quarter" idx="13"/>
          </p:nvPr>
        </p:nvSpPr>
        <p:spPr>
          <a:xfrm>
            <a:off x="913775" y="1378761"/>
            <a:ext cx="10756449" cy="5074814"/>
          </a:xfrm>
        </p:spPr>
        <p:txBody>
          <a:bodyPr>
            <a:normAutofit/>
          </a:bodyPr>
          <a:lstStyle/>
          <a:p>
            <a:r>
              <a:rPr lang="en-US" sz="2400" dirty="0"/>
              <a:t>September 2018 - ordinance banning single-use plastic bags, straws, &amp; polystyrene foam containers enacted </a:t>
            </a:r>
          </a:p>
          <a:p>
            <a:r>
              <a:rPr lang="en-US" sz="2400" dirty="0"/>
              <a:t>2019 - Creation &amp; Implementation of ditching disposables initiative with following goals:</a:t>
            </a:r>
          </a:p>
          <a:p>
            <a:pPr marL="914400" lvl="2" indent="0">
              <a:buNone/>
            </a:pPr>
            <a:r>
              <a:rPr lang="en-US" sz="2000" dirty="0"/>
              <a:t>1. Educating the community about the harmful effects of single-use plastics on our environment and health.</a:t>
            </a:r>
          </a:p>
          <a:p>
            <a:pPr marL="914400" lvl="2" indent="0">
              <a:buNone/>
            </a:pPr>
            <a:r>
              <a:rPr lang="en-US" sz="2000" dirty="0"/>
              <a:t>2. Providing residents and businesses with a range of easy-to-adopt actions that can help them make a successful transition away from single-use plastics.</a:t>
            </a:r>
          </a:p>
          <a:p>
            <a:pPr marL="914400" lvl="2" indent="0">
              <a:buNone/>
            </a:pPr>
            <a:r>
              <a:rPr lang="en-US" sz="2000" dirty="0"/>
              <a:t>3. Reinforcing and celebrating positive changes.</a:t>
            </a:r>
          </a:p>
        </p:txBody>
      </p:sp>
      <p:pic>
        <p:nvPicPr>
          <p:cNvPr id="7" name="Picture 6">
            <a:extLst>
              <a:ext uri="{FF2B5EF4-FFF2-40B4-BE49-F238E27FC236}">
                <a16:creationId xmlns:a16="http://schemas.microsoft.com/office/drawing/2014/main" id="{0A3DD5C3-6D53-A441-A96A-B8938D3F42FD}"/>
              </a:ext>
            </a:extLst>
          </p:cNvPr>
          <p:cNvPicPr>
            <a:picLocks noChangeAspect="1"/>
          </p:cNvPicPr>
          <p:nvPr/>
        </p:nvPicPr>
        <p:blipFill>
          <a:blip r:embed="rId2"/>
          <a:stretch>
            <a:fillRect/>
          </a:stretch>
        </p:blipFill>
        <p:spPr>
          <a:xfrm>
            <a:off x="230914" y="5230426"/>
            <a:ext cx="1671145" cy="1223149"/>
          </a:xfrm>
          <a:prstGeom prst="rect">
            <a:avLst/>
          </a:prstGeom>
        </p:spPr>
      </p:pic>
    </p:spTree>
    <p:extLst>
      <p:ext uri="{BB962C8B-B14F-4D97-AF65-F5344CB8AC3E}">
        <p14:creationId xmlns:p14="http://schemas.microsoft.com/office/powerpoint/2010/main" val="3023991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297EA3-4349-C146-AB8D-33C13075EEF4}"/>
              </a:ext>
            </a:extLst>
          </p:cNvPr>
          <p:cNvPicPr>
            <a:picLocks noChangeAspect="1"/>
          </p:cNvPicPr>
          <p:nvPr/>
        </p:nvPicPr>
        <p:blipFill>
          <a:blip r:embed="rId3"/>
          <a:stretch>
            <a:fillRect/>
          </a:stretch>
        </p:blipFill>
        <p:spPr>
          <a:xfrm>
            <a:off x="6610740" y="2045559"/>
            <a:ext cx="4706007" cy="3137338"/>
          </a:xfrm>
          <a:prstGeom prst="rect">
            <a:avLst/>
          </a:prstGeom>
        </p:spPr>
      </p:pic>
      <p:pic>
        <p:nvPicPr>
          <p:cNvPr id="6" name="Picture 5">
            <a:extLst>
              <a:ext uri="{FF2B5EF4-FFF2-40B4-BE49-F238E27FC236}">
                <a16:creationId xmlns:a16="http://schemas.microsoft.com/office/drawing/2014/main" id="{69261C0E-489D-0649-8C00-26917DCD60BB}"/>
              </a:ext>
            </a:extLst>
          </p:cNvPr>
          <p:cNvPicPr>
            <a:picLocks noChangeAspect="1"/>
          </p:cNvPicPr>
          <p:nvPr/>
        </p:nvPicPr>
        <p:blipFill>
          <a:blip r:embed="rId4"/>
          <a:stretch>
            <a:fillRect/>
          </a:stretch>
        </p:blipFill>
        <p:spPr>
          <a:xfrm>
            <a:off x="856035" y="2045559"/>
            <a:ext cx="5400719" cy="1481210"/>
          </a:xfrm>
          <a:prstGeom prst="rect">
            <a:avLst/>
          </a:prstGeom>
        </p:spPr>
      </p:pic>
      <p:pic>
        <p:nvPicPr>
          <p:cNvPr id="7" name="Picture 6">
            <a:extLst>
              <a:ext uri="{FF2B5EF4-FFF2-40B4-BE49-F238E27FC236}">
                <a16:creationId xmlns:a16="http://schemas.microsoft.com/office/drawing/2014/main" id="{6F6DB4ED-3759-4144-8734-D985D700E607}"/>
              </a:ext>
            </a:extLst>
          </p:cNvPr>
          <p:cNvPicPr>
            <a:picLocks noChangeAspect="1"/>
          </p:cNvPicPr>
          <p:nvPr/>
        </p:nvPicPr>
        <p:blipFill>
          <a:blip r:embed="rId5"/>
          <a:stretch>
            <a:fillRect/>
          </a:stretch>
        </p:blipFill>
        <p:spPr>
          <a:xfrm>
            <a:off x="856035" y="3909309"/>
            <a:ext cx="5400719" cy="1273588"/>
          </a:xfrm>
          <a:prstGeom prst="rect">
            <a:avLst/>
          </a:prstGeom>
        </p:spPr>
      </p:pic>
    </p:spTree>
    <p:extLst>
      <p:ext uri="{BB962C8B-B14F-4D97-AF65-F5344CB8AC3E}">
        <p14:creationId xmlns:p14="http://schemas.microsoft.com/office/powerpoint/2010/main" val="792472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0DCFB-45CD-42B1-AF8B-F7CFD6C216F2}"/>
              </a:ext>
            </a:extLst>
          </p:cNvPr>
          <p:cNvSpPr>
            <a:spLocks noGrp="1"/>
          </p:cNvSpPr>
          <p:nvPr>
            <p:ph type="title"/>
          </p:nvPr>
        </p:nvSpPr>
        <p:spPr/>
        <p:txBody>
          <a:bodyPr/>
          <a:lstStyle/>
          <a:p>
            <a:r>
              <a:rPr lang="en-US" dirty="0"/>
              <a:t>Community engagement elements</a:t>
            </a:r>
          </a:p>
        </p:txBody>
      </p:sp>
      <p:sp>
        <p:nvSpPr>
          <p:cNvPr id="3" name="Content Placeholder 2">
            <a:extLst>
              <a:ext uri="{FF2B5EF4-FFF2-40B4-BE49-F238E27FC236}">
                <a16:creationId xmlns:a16="http://schemas.microsoft.com/office/drawing/2014/main" id="{FF9A824A-BCA5-4B62-B5B0-BC26F22F9D10}"/>
              </a:ext>
            </a:extLst>
          </p:cNvPr>
          <p:cNvSpPr>
            <a:spLocks noGrp="1"/>
          </p:cNvSpPr>
          <p:nvPr>
            <p:ph sz="quarter" idx="13"/>
          </p:nvPr>
        </p:nvSpPr>
        <p:spPr/>
        <p:txBody>
          <a:bodyPr>
            <a:normAutofit fontScale="92500" lnSpcReduction="20000"/>
          </a:bodyPr>
          <a:lstStyle/>
          <a:p>
            <a:pPr marL="457200" indent="-457200">
              <a:buFont typeface="+mj-lt"/>
              <a:buAutoNum type="arabicPeriod"/>
            </a:pPr>
            <a:r>
              <a:rPr lang="en-US" dirty="0"/>
              <a:t>Sustainability story time</a:t>
            </a:r>
          </a:p>
          <a:p>
            <a:pPr marL="457200" indent="-457200">
              <a:buFont typeface="+mj-lt"/>
              <a:buAutoNum type="arabicPeriod"/>
            </a:pPr>
            <a:r>
              <a:rPr lang="en-US" dirty="0"/>
              <a:t>Bag it screening</a:t>
            </a:r>
          </a:p>
          <a:p>
            <a:pPr marL="457200" indent="-457200">
              <a:buFont typeface="+mj-lt"/>
              <a:buAutoNum type="arabicPeriod"/>
            </a:pPr>
            <a:r>
              <a:rPr lang="en-US" dirty="0"/>
              <a:t>T-shirts to Totes</a:t>
            </a:r>
          </a:p>
          <a:p>
            <a:pPr marL="457200" indent="-457200">
              <a:buFont typeface="+mj-lt"/>
              <a:buAutoNum type="arabicPeriod"/>
            </a:pPr>
            <a:r>
              <a:rPr lang="en-US" dirty="0"/>
              <a:t>Sustainable Business forum</a:t>
            </a:r>
          </a:p>
          <a:p>
            <a:pPr marL="457200" indent="-457200">
              <a:buFont typeface="+mj-lt"/>
              <a:buAutoNum type="arabicPeriod"/>
            </a:pPr>
            <a:r>
              <a:rPr lang="en-US" dirty="0"/>
              <a:t>Reusable bag education campaign &amp; community canvassing</a:t>
            </a:r>
          </a:p>
          <a:p>
            <a:pPr marL="457200" indent="-457200">
              <a:buFont typeface="+mj-lt"/>
              <a:buAutoNum type="arabicPeriod"/>
            </a:pPr>
            <a:r>
              <a:rPr lang="en-US" dirty="0"/>
              <a:t>Sustainability lecture</a:t>
            </a:r>
          </a:p>
          <a:p>
            <a:pPr marL="457200" indent="-457200">
              <a:buFont typeface="+mj-lt"/>
              <a:buAutoNum type="arabicPeriod"/>
            </a:pPr>
            <a:r>
              <a:rPr lang="en-US" dirty="0"/>
              <a:t>Plastics ordinance info session &amp; Distribution of posters to businesses</a:t>
            </a:r>
          </a:p>
          <a:p>
            <a:pPr marL="457200" indent="-457200">
              <a:buFont typeface="+mj-lt"/>
              <a:buAutoNum type="arabicPeriod"/>
            </a:pPr>
            <a:r>
              <a:rPr lang="en-US" dirty="0"/>
              <a:t>Green business certification/awards  </a:t>
            </a:r>
          </a:p>
          <a:p>
            <a:endParaRPr lang="en-US" dirty="0"/>
          </a:p>
          <a:p>
            <a:endParaRPr lang="en-US" dirty="0"/>
          </a:p>
          <a:p>
            <a:endParaRPr lang="en-US" dirty="0"/>
          </a:p>
        </p:txBody>
      </p:sp>
      <p:pic>
        <p:nvPicPr>
          <p:cNvPr id="6" name="Picture 5">
            <a:extLst>
              <a:ext uri="{FF2B5EF4-FFF2-40B4-BE49-F238E27FC236}">
                <a16:creationId xmlns:a16="http://schemas.microsoft.com/office/drawing/2014/main" id="{07B9E9F5-5AF2-2F4D-A262-93C0D9B0AC46}"/>
              </a:ext>
            </a:extLst>
          </p:cNvPr>
          <p:cNvPicPr>
            <a:picLocks noChangeAspect="1"/>
          </p:cNvPicPr>
          <p:nvPr/>
        </p:nvPicPr>
        <p:blipFill>
          <a:blip r:embed="rId3"/>
          <a:stretch>
            <a:fillRect/>
          </a:stretch>
        </p:blipFill>
        <p:spPr>
          <a:xfrm>
            <a:off x="9274723" y="1986455"/>
            <a:ext cx="2404987" cy="1760264"/>
          </a:xfrm>
          <a:prstGeom prst="rect">
            <a:avLst/>
          </a:prstGeom>
        </p:spPr>
      </p:pic>
    </p:spTree>
    <p:extLst>
      <p:ext uri="{BB962C8B-B14F-4D97-AF65-F5344CB8AC3E}">
        <p14:creationId xmlns:p14="http://schemas.microsoft.com/office/powerpoint/2010/main" val="4163404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A0727-5042-48BC-9C85-CD2419D95BC9}"/>
              </a:ext>
            </a:extLst>
          </p:cNvPr>
          <p:cNvSpPr>
            <a:spLocks noGrp="1"/>
          </p:cNvSpPr>
          <p:nvPr>
            <p:ph type="title"/>
          </p:nvPr>
        </p:nvSpPr>
        <p:spPr>
          <a:xfrm>
            <a:off x="1208868" y="618517"/>
            <a:ext cx="10069358" cy="1334269"/>
          </a:xfrm>
        </p:spPr>
        <p:txBody>
          <a:bodyPr/>
          <a:lstStyle/>
          <a:p>
            <a:r>
              <a:rPr lang="en-US" dirty="0"/>
              <a:t>Sustainability Storytime in the classroom</a:t>
            </a:r>
          </a:p>
        </p:txBody>
      </p:sp>
      <p:pic>
        <p:nvPicPr>
          <p:cNvPr id="4" name="Picture 3">
            <a:extLst>
              <a:ext uri="{FF2B5EF4-FFF2-40B4-BE49-F238E27FC236}">
                <a16:creationId xmlns:a16="http://schemas.microsoft.com/office/drawing/2014/main" id="{40D4FCF3-F380-C441-9D92-875F7095DEC4}"/>
              </a:ext>
            </a:extLst>
          </p:cNvPr>
          <p:cNvPicPr>
            <a:picLocks noChangeAspect="1"/>
          </p:cNvPicPr>
          <p:nvPr/>
        </p:nvPicPr>
        <p:blipFill>
          <a:blip r:embed="rId2"/>
          <a:stretch>
            <a:fillRect/>
          </a:stretch>
        </p:blipFill>
        <p:spPr>
          <a:xfrm>
            <a:off x="6628288" y="2184793"/>
            <a:ext cx="4439106" cy="3329329"/>
          </a:xfrm>
          <a:prstGeom prst="rect">
            <a:avLst/>
          </a:prstGeom>
        </p:spPr>
      </p:pic>
      <p:pic>
        <p:nvPicPr>
          <p:cNvPr id="6" name="Picture 5">
            <a:extLst>
              <a:ext uri="{FF2B5EF4-FFF2-40B4-BE49-F238E27FC236}">
                <a16:creationId xmlns:a16="http://schemas.microsoft.com/office/drawing/2014/main" id="{6E1BDDDD-72D4-FC45-BE38-409F5F98DEB6}"/>
              </a:ext>
            </a:extLst>
          </p:cNvPr>
          <p:cNvPicPr>
            <a:picLocks noChangeAspect="1"/>
          </p:cNvPicPr>
          <p:nvPr/>
        </p:nvPicPr>
        <p:blipFill>
          <a:blip r:embed="rId3"/>
          <a:stretch>
            <a:fillRect/>
          </a:stretch>
        </p:blipFill>
        <p:spPr>
          <a:xfrm>
            <a:off x="1355834" y="2184794"/>
            <a:ext cx="3967016" cy="3328574"/>
          </a:xfrm>
          <a:prstGeom prst="rect">
            <a:avLst/>
          </a:prstGeom>
        </p:spPr>
      </p:pic>
    </p:spTree>
    <p:extLst>
      <p:ext uri="{BB962C8B-B14F-4D97-AF65-F5344CB8AC3E}">
        <p14:creationId xmlns:p14="http://schemas.microsoft.com/office/powerpoint/2010/main" val="4073307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A0727-5042-48BC-9C85-CD2419D95BC9}"/>
              </a:ext>
            </a:extLst>
          </p:cNvPr>
          <p:cNvSpPr>
            <a:spLocks noGrp="1"/>
          </p:cNvSpPr>
          <p:nvPr>
            <p:ph type="title"/>
          </p:nvPr>
        </p:nvSpPr>
        <p:spPr>
          <a:xfrm>
            <a:off x="1208868" y="618517"/>
            <a:ext cx="10069358" cy="1334269"/>
          </a:xfrm>
        </p:spPr>
        <p:txBody>
          <a:bodyPr/>
          <a:lstStyle/>
          <a:p>
            <a:r>
              <a:rPr lang="en-US" dirty="0"/>
              <a:t>Bag-it screening</a:t>
            </a:r>
          </a:p>
        </p:txBody>
      </p:sp>
      <p:pic>
        <p:nvPicPr>
          <p:cNvPr id="4" name="Picture 3">
            <a:extLst>
              <a:ext uri="{FF2B5EF4-FFF2-40B4-BE49-F238E27FC236}">
                <a16:creationId xmlns:a16="http://schemas.microsoft.com/office/drawing/2014/main" id="{DDE05D28-18FA-8843-91EE-30C567C0E45F}"/>
              </a:ext>
            </a:extLst>
          </p:cNvPr>
          <p:cNvPicPr>
            <a:picLocks noChangeAspect="1"/>
          </p:cNvPicPr>
          <p:nvPr/>
        </p:nvPicPr>
        <p:blipFill>
          <a:blip r:embed="rId2"/>
          <a:stretch>
            <a:fillRect/>
          </a:stretch>
        </p:blipFill>
        <p:spPr>
          <a:xfrm>
            <a:off x="1871422" y="1810896"/>
            <a:ext cx="3369879" cy="4493172"/>
          </a:xfrm>
          <a:prstGeom prst="rect">
            <a:avLst/>
          </a:prstGeom>
        </p:spPr>
      </p:pic>
      <p:pic>
        <p:nvPicPr>
          <p:cNvPr id="6" name="Picture 5">
            <a:extLst>
              <a:ext uri="{FF2B5EF4-FFF2-40B4-BE49-F238E27FC236}">
                <a16:creationId xmlns:a16="http://schemas.microsoft.com/office/drawing/2014/main" id="{1720432F-A451-4B4E-A050-219D6AD89BF4}"/>
              </a:ext>
            </a:extLst>
          </p:cNvPr>
          <p:cNvPicPr>
            <a:picLocks noChangeAspect="1"/>
          </p:cNvPicPr>
          <p:nvPr/>
        </p:nvPicPr>
        <p:blipFill>
          <a:blip r:embed="rId3"/>
          <a:stretch>
            <a:fillRect/>
          </a:stretch>
        </p:blipFill>
        <p:spPr>
          <a:xfrm>
            <a:off x="6243547" y="2361791"/>
            <a:ext cx="4657977" cy="2620112"/>
          </a:xfrm>
          <a:prstGeom prst="rect">
            <a:avLst/>
          </a:prstGeom>
        </p:spPr>
      </p:pic>
    </p:spTree>
    <p:extLst>
      <p:ext uri="{BB962C8B-B14F-4D97-AF65-F5344CB8AC3E}">
        <p14:creationId xmlns:p14="http://schemas.microsoft.com/office/powerpoint/2010/main" val="3993635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A0727-5042-48BC-9C85-CD2419D95BC9}"/>
              </a:ext>
            </a:extLst>
          </p:cNvPr>
          <p:cNvSpPr>
            <a:spLocks noGrp="1"/>
          </p:cNvSpPr>
          <p:nvPr>
            <p:ph type="title"/>
          </p:nvPr>
        </p:nvSpPr>
        <p:spPr>
          <a:xfrm>
            <a:off x="1208868" y="618517"/>
            <a:ext cx="10069358" cy="1334269"/>
          </a:xfrm>
        </p:spPr>
        <p:txBody>
          <a:bodyPr/>
          <a:lstStyle/>
          <a:p>
            <a:r>
              <a:rPr lang="en-US" dirty="0"/>
              <a:t>T-Shirts to Totes </a:t>
            </a:r>
          </a:p>
        </p:txBody>
      </p:sp>
      <p:pic>
        <p:nvPicPr>
          <p:cNvPr id="9" name="Picture 8">
            <a:extLst>
              <a:ext uri="{FF2B5EF4-FFF2-40B4-BE49-F238E27FC236}">
                <a16:creationId xmlns:a16="http://schemas.microsoft.com/office/drawing/2014/main" id="{24B0C285-DA87-F945-A5E6-BD723242141F}"/>
              </a:ext>
            </a:extLst>
          </p:cNvPr>
          <p:cNvPicPr>
            <a:picLocks noChangeAspect="1"/>
          </p:cNvPicPr>
          <p:nvPr/>
        </p:nvPicPr>
        <p:blipFill>
          <a:blip r:embed="rId2"/>
          <a:stretch>
            <a:fillRect/>
          </a:stretch>
        </p:blipFill>
        <p:spPr>
          <a:xfrm>
            <a:off x="1208868" y="1952786"/>
            <a:ext cx="2610240" cy="3090041"/>
          </a:xfrm>
          <a:prstGeom prst="rect">
            <a:avLst/>
          </a:prstGeom>
        </p:spPr>
      </p:pic>
      <p:pic>
        <p:nvPicPr>
          <p:cNvPr id="13" name="Picture 12">
            <a:extLst>
              <a:ext uri="{FF2B5EF4-FFF2-40B4-BE49-F238E27FC236}">
                <a16:creationId xmlns:a16="http://schemas.microsoft.com/office/drawing/2014/main" id="{3AADEC8F-4629-4E46-85E6-97745950825F}"/>
              </a:ext>
            </a:extLst>
          </p:cNvPr>
          <p:cNvPicPr>
            <a:picLocks noChangeAspect="1"/>
          </p:cNvPicPr>
          <p:nvPr/>
        </p:nvPicPr>
        <p:blipFill>
          <a:blip r:embed="rId3"/>
          <a:stretch>
            <a:fillRect/>
          </a:stretch>
        </p:blipFill>
        <p:spPr>
          <a:xfrm>
            <a:off x="5108027" y="2404185"/>
            <a:ext cx="2456770" cy="3275693"/>
          </a:xfrm>
          <a:prstGeom prst="rect">
            <a:avLst/>
          </a:prstGeom>
        </p:spPr>
      </p:pic>
      <p:pic>
        <p:nvPicPr>
          <p:cNvPr id="15" name="Picture 14">
            <a:extLst>
              <a:ext uri="{FF2B5EF4-FFF2-40B4-BE49-F238E27FC236}">
                <a16:creationId xmlns:a16="http://schemas.microsoft.com/office/drawing/2014/main" id="{A6C2C4A7-082D-274F-91C2-C96C372F5667}"/>
              </a:ext>
            </a:extLst>
          </p:cNvPr>
          <p:cNvPicPr>
            <a:picLocks noChangeAspect="1"/>
          </p:cNvPicPr>
          <p:nvPr/>
        </p:nvPicPr>
        <p:blipFill>
          <a:blip r:embed="rId4"/>
          <a:stretch>
            <a:fillRect/>
          </a:stretch>
        </p:blipFill>
        <p:spPr>
          <a:xfrm>
            <a:off x="8789933" y="1952786"/>
            <a:ext cx="2297913" cy="3063884"/>
          </a:xfrm>
          <a:prstGeom prst="rect">
            <a:avLst/>
          </a:prstGeom>
        </p:spPr>
      </p:pic>
    </p:spTree>
    <p:extLst>
      <p:ext uri="{BB962C8B-B14F-4D97-AF65-F5344CB8AC3E}">
        <p14:creationId xmlns:p14="http://schemas.microsoft.com/office/powerpoint/2010/main" val="3186117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A0727-5042-48BC-9C85-CD2419D95BC9}"/>
              </a:ext>
            </a:extLst>
          </p:cNvPr>
          <p:cNvSpPr>
            <a:spLocks noGrp="1"/>
          </p:cNvSpPr>
          <p:nvPr>
            <p:ph type="title"/>
          </p:nvPr>
        </p:nvSpPr>
        <p:spPr>
          <a:xfrm>
            <a:off x="1208868" y="618517"/>
            <a:ext cx="10069358" cy="1334269"/>
          </a:xfrm>
        </p:spPr>
        <p:txBody>
          <a:bodyPr/>
          <a:lstStyle/>
          <a:p>
            <a:r>
              <a:rPr lang="en-US" dirty="0"/>
              <a:t>Sustainable business forum</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5" name="Add-in 4">
                <a:extLst>
                  <a:ext uri="{FF2B5EF4-FFF2-40B4-BE49-F238E27FC236}">
                    <a16:creationId xmlns:a16="http://schemas.microsoft.com/office/drawing/2014/main" id="{0371CC04-2227-5C49-B202-C19A6F64A4BC}"/>
                  </a:ext>
                </a:extLst>
              </p:cNvPr>
              <p:cNvGraphicFramePr>
                <a:graphicFrameLocks noGrp="1"/>
              </p:cNvGraphicFramePr>
              <p:nvPr>
                <p:extLst>
                  <p:ext uri="{D42A27DB-BD31-4B8C-83A1-F6EECF244321}">
                    <p14:modId xmlns:p14="http://schemas.microsoft.com/office/powerpoint/2010/main" val="738464180"/>
                  </p:ext>
                </p:extLst>
              </p:nvPr>
            </p:nvGraphicFramePr>
            <p:xfrm>
              <a:off x="2301767" y="1733549"/>
              <a:ext cx="7819696" cy="4446534"/>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5" name="Add-in 4">
                <a:extLst>
                  <a:ext uri="{FF2B5EF4-FFF2-40B4-BE49-F238E27FC236}">
                    <a16:creationId xmlns:a16="http://schemas.microsoft.com/office/drawing/2014/main" id="{0371CC04-2227-5C49-B202-C19A6F64A4BC}"/>
                  </a:ext>
                </a:extLst>
              </p:cNvPr>
              <p:cNvPicPr>
                <a:picLocks noGrp="1" noRot="1" noChangeAspect="1" noMove="1" noResize="1" noEditPoints="1" noAdjustHandles="1" noChangeArrowheads="1" noChangeShapeType="1"/>
              </p:cNvPicPr>
              <p:nvPr/>
            </p:nvPicPr>
            <p:blipFill>
              <a:blip r:embed="rId4"/>
              <a:stretch>
                <a:fillRect/>
              </a:stretch>
            </p:blipFill>
            <p:spPr>
              <a:xfrm>
                <a:off x="2301767" y="1733549"/>
                <a:ext cx="7819696" cy="4446534"/>
              </a:xfrm>
              <a:prstGeom prst="rect">
                <a:avLst/>
              </a:prstGeom>
            </p:spPr>
          </p:pic>
        </mc:Fallback>
      </mc:AlternateContent>
    </p:spTree>
    <p:extLst>
      <p:ext uri="{BB962C8B-B14F-4D97-AF65-F5344CB8AC3E}">
        <p14:creationId xmlns:p14="http://schemas.microsoft.com/office/powerpoint/2010/main" val="530196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A0727-5042-48BC-9C85-CD2419D95BC9}"/>
              </a:ext>
            </a:extLst>
          </p:cNvPr>
          <p:cNvSpPr>
            <a:spLocks noGrp="1"/>
          </p:cNvSpPr>
          <p:nvPr>
            <p:ph type="title"/>
          </p:nvPr>
        </p:nvSpPr>
        <p:spPr>
          <a:xfrm>
            <a:off x="1208868" y="618517"/>
            <a:ext cx="10069358" cy="1334269"/>
          </a:xfrm>
        </p:spPr>
        <p:txBody>
          <a:bodyPr/>
          <a:lstStyle/>
          <a:p>
            <a:r>
              <a:rPr lang="en-US" dirty="0"/>
              <a:t>Sustainable business award</a:t>
            </a:r>
          </a:p>
        </p:txBody>
      </p:sp>
      <p:pic>
        <p:nvPicPr>
          <p:cNvPr id="6" name="Picture 5">
            <a:extLst>
              <a:ext uri="{FF2B5EF4-FFF2-40B4-BE49-F238E27FC236}">
                <a16:creationId xmlns:a16="http://schemas.microsoft.com/office/drawing/2014/main" id="{E84BE0AD-656C-5D4D-8982-3257640BC4B8}"/>
              </a:ext>
            </a:extLst>
          </p:cNvPr>
          <p:cNvPicPr>
            <a:picLocks noChangeAspect="1"/>
          </p:cNvPicPr>
          <p:nvPr/>
        </p:nvPicPr>
        <p:blipFill>
          <a:blip r:embed="rId2"/>
          <a:stretch>
            <a:fillRect/>
          </a:stretch>
        </p:blipFill>
        <p:spPr>
          <a:xfrm>
            <a:off x="230914" y="5230426"/>
            <a:ext cx="1671145" cy="1223149"/>
          </a:xfrm>
          <a:prstGeom prst="rect">
            <a:avLst/>
          </a:prstGeom>
        </p:spPr>
      </p:pic>
      <p:sp>
        <p:nvSpPr>
          <p:cNvPr id="4" name="Rectangle 3">
            <a:extLst>
              <a:ext uri="{FF2B5EF4-FFF2-40B4-BE49-F238E27FC236}">
                <a16:creationId xmlns:a16="http://schemas.microsoft.com/office/drawing/2014/main" id="{E2098547-AED1-3E42-9B1F-1EF6D7520805}"/>
              </a:ext>
            </a:extLst>
          </p:cNvPr>
          <p:cNvSpPr/>
          <p:nvPr/>
        </p:nvSpPr>
        <p:spPr>
          <a:xfrm>
            <a:off x="1902059" y="2292808"/>
            <a:ext cx="8003628" cy="954107"/>
          </a:xfrm>
          <a:prstGeom prst="rect">
            <a:avLst/>
          </a:prstGeom>
        </p:spPr>
        <p:txBody>
          <a:bodyPr wrap="square">
            <a:spAutoFit/>
          </a:bodyPr>
          <a:lstStyle/>
          <a:p>
            <a:pPr marL="285750" indent="-285750">
              <a:buFont typeface="Arial" panose="020B0604020202020204" pitchFamily="34" charset="0"/>
              <a:buChar char="•"/>
            </a:pPr>
            <a:r>
              <a:rPr lang="en-US" sz="2800" dirty="0"/>
              <a:t>13 Businesses Nominated</a:t>
            </a:r>
          </a:p>
          <a:p>
            <a:pPr marL="285750" indent="-285750">
              <a:buFont typeface="Arial" panose="020B0604020202020204" pitchFamily="34" charset="0"/>
              <a:buChar char="•"/>
            </a:pPr>
            <a:r>
              <a:rPr lang="en-US" sz="2800" dirty="0"/>
              <a:t>Ongoing… </a:t>
            </a:r>
          </a:p>
        </p:txBody>
      </p:sp>
    </p:spTree>
    <p:extLst>
      <p:ext uri="{BB962C8B-B14F-4D97-AF65-F5344CB8AC3E}">
        <p14:creationId xmlns:p14="http://schemas.microsoft.com/office/powerpoint/2010/main" val="1008512981"/>
      </p:ext>
    </p:extLst>
  </p:cSld>
  <p:clrMapOvr>
    <a:masterClrMapping/>
  </p:clrMapOvr>
</p:sld>
</file>

<file path=ppt/theme/theme1.xml><?xml version="1.0" encoding="utf-8"?>
<a:theme xmlns:a="http://schemas.openxmlformats.org/drawingml/2006/main" name="Drople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13.png"/></Relationships>
</file>

<file path=ppt/webextensions/webextension1.xml><?xml version="1.0" encoding="utf-8"?>
<we:webextension xmlns:we="http://schemas.microsoft.com/office/webextensions/webextension/2010/11" id="{7FB68A24-16C1-DA41-B250-1C4A31173B33}">
  <we:reference id="wa104221182" version="3.3.0.0" store="en-US" storeType="OMEX"/>
  <we:alternateReferences>
    <we:reference id="WA104221182" version="3.3.0.0" store="WA104221182" storeType="OMEX"/>
  </we:alternateReferences>
  <we:properties>
    <we:property name="autoplay" value="0"/>
    <we:property name="endtime" value="0"/>
    <we:property name="slideId" value="266"/>
    <we:property name="starttime" value="0"/>
    <we:property name="vid" value="&quot;https://www.youtube.com/watch?v=K-bSegyh0zo&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TM04033925[[fn=Droplet]]</Template>
  <TotalTime>16216</TotalTime>
  <Words>309</Words>
  <Application>Microsoft Macintosh PowerPoint</Application>
  <PresentationFormat>Widescreen</PresentationFormat>
  <Paragraphs>48</Paragraphs>
  <Slides>12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Tw Cen MT</vt:lpstr>
      <vt:lpstr>Droplet</vt:lpstr>
      <vt:lpstr>Liz Magill Peer</vt:lpstr>
      <vt:lpstr>Comprehensive single-use ordinance </vt:lpstr>
      <vt:lpstr>PowerPoint Presentation</vt:lpstr>
      <vt:lpstr>Community engagement elements</vt:lpstr>
      <vt:lpstr>Sustainability Storytime in the classroom</vt:lpstr>
      <vt:lpstr>Bag-it screening</vt:lpstr>
      <vt:lpstr>T-Shirts to Totes </vt:lpstr>
      <vt:lpstr>Sustainable business forum</vt:lpstr>
      <vt:lpstr>Sustainable business award</vt:lpstr>
      <vt:lpstr>Learning lessons </vt:lpstr>
      <vt:lpstr>Upcoming events </vt:lpstr>
      <vt:lpstr>Thank you!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DITCHING DISPOSABLES  Liz McGill </dc:title>
  <dc:creator>Nandini Checko</dc:creator>
  <cp:lastModifiedBy>elizabeth Peer</cp:lastModifiedBy>
  <cp:revision>33</cp:revision>
  <dcterms:created xsi:type="dcterms:W3CDTF">2019-07-11T16:03:13Z</dcterms:created>
  <dcterms:modified xsi:type="dcterms:W3CDTF">2019-10-10T20:07:39Z</dcterms:modified>
</cp:coreProperties>
</file>